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7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5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57" r:id="rId19"/>
    <p:sldId id="258" r:id="rId20"/>
    <p:sldId id="259" r:id="rId21"/>
    <p:sldId id="260" r:id="rId22"/>
    <p:sldId id="261" r:id="rId23"/>
    <p:sldId id="264" r:id="rId24"/>
    <p:sldId id="265" r:id="rId25"/>
    <p:sldId id="262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7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 библио\сорокина\экология\картинки экологий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412776"/>
            <a:ext cx="4968551" cy="544522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-171400"/>
            <a:ext cx="5616624" cy="554461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Сохраним природу для будущих поколений </a:t>
            </a:r>
            <a:endParaRPr lang="ru-RU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4352"/>
            <a:ext cx="3672408" cy="1042440"/>
          </a:xfrm>
        </p:spPr>
        <p:txBody>
          <a:bodyPr/>
          <a:lstStyle/>
          <a:p>
            <a:pPr algn="just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</a:t>
            </a:r>
            <a:r>
              <a:rPr lang="ru-RU" sz="1800" b="1" dirty="0" smtClean="0"/>
              <a:t>Б1 </a:t>
            </a:r>
            <a:r>
              <a:rPr lang="ru-RU" sz="1800" b="1" dirty="0" smtClean="0"/>
              <a:t>Бродский </a:t>
            </a:r>
            <a:r>
              <a:rPr lang="ru-RU" sz="1800" b="1" dirty="0" smtClean="0"/>
              <a:t>А. К. Экология: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Б88  учебник </a:t>
            </a:r>
            <a:r>
              <a:rPr lang="ru-RU" sz="1800" b="1" dirty="0" smtClean="0"/>
              <a:t>/А. К</a:t>
            </a:r>
            <a:r>
              <a:rPr lang="ru-RU" sz="1800" b="1" dirty="0" smtClean="0"/>
              <a:t>. </a:t>
            </a:r>
            <a:r>
              <a:rPr lang="ru-RU" sz="1800" b="1" dirty="0" smtClean="0"/>
              <a:t>Бродский</a:t>
            </a:r>
            <a:r>
              <a:rPr lang="ru-RU" sz="1800" b="1" dirty="0" smtClean="0"/>
              <a:t>. – М.: КНОРУС, 2012. – 272 с</a:t>
            </a:r>
            <a:r>
              <a:rPr lang="ru-RU" sz="1800" b="1" dirty="0" smtClean="0"/>
              <a:t>. </a:t>
            </a: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844824"/>
            <a:ext cx="3528392" cy="440357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учебнике дан углубленный анализ закономерностей функционирования природных систем – от видовых популяций до комплекса видов и экосистем различного уровня, сделан акцент на механизмах, обеспечивающих их устойчивость. Большое внимание в книге уделено закономерностям генетического, видового и </a:t>
            </a:r>
            <a:r>
              <a:rPr lang="ru-RU" sz="1600" dirty="0" err="1" smtClean="0"/>
              <a:t>экосистемного</a:t>
            </a:r>
            <a:r>
              <a:rPr lang="ru-RU" sz="1600" dirty="0" smtClean="0"/>
              <a:t> разнообразия. Теоретический материал дополнен тщательно отобранными примерами, заимствованными из практики экологических исследований.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47" r="28940" b="28854"/>
          <a:stretch>
            <a:fillRect/>
          </a:stretch>
        </p:blipFill>
        <p:spPr bwMode="auto">
          <a:xfrm>
            <a:off x="4788024" y="836712"/>
            <a:ext cx="3733665" cy="526546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2"/>
            <a:ext cx="4176464" cy="970432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Б1 Прохоров, Б. Б.  Социальная</a:t>
            </a:r>
            <a:br>
              <a:rPr lang="ru-RU" sz="1800" b="1" dirty="0" smtClean="0"/>
            </a:br>
            <a:r>
              <a:rPr lang="ru-RU" sz="1800" b="1" dirty="0" smtClean="0"/>
              <a:t>П84  экология : учебник / Б. Б. Прохоров. - Изд. 5-е, стереотип. - М. : Академия, 2010. - 416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76400"/>
            <a:ext cx="3888432" cy="492095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Учебник </a:t>
            </a:r>
            <a:r>
              <a:rPr lang="ru-RU" sz="1600" dirty="0" smtClean="0"/>
              <a:t>посвящен наиболее важным и массовым процессам и явлениям (урбанизации, войнам, массовым миграциям, продовольственной проблеме, болезням, освоению космоса, вопросам пионерного освоения территорий, проблемам рекреации и пр.), характерным для современного общества. Рассмотрены также эволюция человечества, роль религии в истории человечества. Материал, представленный в учебнике, способствует развитию у студентов широкого взгляда на различные социальные процессы и явления, умению анализировать и оценивать их применительно как ко всему обществу и различным группам людей, так и к каждому отдельному человеку. </a:t>
            </a:r>
          </a:p>
          <a:p>
            <a:endParaRPr lang="ru-RU" dirty="0"/>
          </a:p>
        </p:txBody>
      </p:sp>
      <p:pic>
        <p:nvPicPr>
          <p:cNvPr id="1026" name="Picture 2" descr="F:\CCF08122014_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4518" b="27551"/>
          <a:stretch>
            <a:fillRect/>
          </a:stretch>
        </p:blipFill>
        <p:spPr bwMode="auto">
          <a:xfrm>
            <a:off x="4932040" y="836712"/>
            <a:ext cx="367240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4032448" cy="1162050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Е 48 </a:t>
            </a:r>
            <a:r>
              <a:rPr lang="ru-RU" sz="1800" b="1" dirty="0" smtClean="0"/>
              <a:t>Коростелёва </a:t>
            </a:r>
            <a:r>
              <a:rPr lang="ru-RU" sz="1800" b="1" dirty="0" smtClean="0"/>
              <a:t>Л. А. Основы экологии </a:t>
            </a:r>
            <a:br>
              <a:rPr lang="ru-RU" sz="1800" b="1" dirty="0" smtClean="0"/>
            </a:br>
            <a:r>
              <a:rPr lang="ru-RU" sz="1800" b="1" dirty="0" smtClean="0"/>
              <a:t>К68 </a:t>
            </a:r>
            <a:r>
              <a:rPr lang="ru-RU" sz="1800" b="1" dirty="0" smtClean="0"/>
              <a:t>микроорганизмов : учебное пособие  / Л. А. Коростелёва, А. Г. </a:t>
            </a:r>
            <a:r>
              <a:rPr lang="ru-RU" sz="1800" b="1" dirty="0" err="1" smtClean="0"/>
              <a:t>Кощаев</a:t>
            </a:r>
            <a:r>
              <a:rPr lang="ru-RU" sz="1800" b="1" dirty="0" smtClean="0"/>
              <a:t>. - СПб. : Лань, 2013. - 240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916832"/>
            <a:ext cx="3600400" cy="494116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Учебное пособие содержит краткие сведения по общей микробиологии, а также основные понятия, касающиеся экологии микроорганизмов и биотехнологии. Акцентировано внимание на механизмах устойчивости микробных популяций в экстремальных условиях обитания. Рассмотрены вопросы биогеохимической деятельности микроорганизмов и преемственности процессов сукцессии. Дана краткая характеристика микрофлоры почвы, воды, воздуха и описаны закономерности ее изменения под влиянием антропогенных нагрузок..</a:t>
            </a:r>
            <a:endParaRPr lang="ru-RU" sz="1600" dirty="0"/>
          </a:p>
        </p:txBody>
      </p:sp>
      <p:pic>
        <p:nvPicPr>
          <p:cNvPr id="2050" name="Picture 2" descr="F:\CCF08122014_0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40000"/>
          </a:blip>
          <a:srcRect t="534" r="38321" b="30167"/>
          <a:stretch>
            <a:fillRect/>
          </a:stretch>
        </p:blipFill>
        <p:spPr bwMode="auto">
          <a:xfrm>
            <a:off x="4716016" y="764704"/>
            <a:ext cx="388843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248472" cy="1152128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 Б1   Дмитриев </a:t>
            </a:r>
            <a:r>
              <a:rPr lang="ru-RU" sz="1800" b="1" dirty="0" smtClean="0"/>
              <a:t>В. В. Прикладная экология:</a:t>
            </a:r>
            <a:br>
              <a:rPr lang="ru-RU" sz="1800" b="1" dirty="0" smtClean="0"/>
            </a:br>
            <a:r>
              <a:rPr lang="ru-RU" sz="1800" b="1" dirty="0" smtClean="0"/>
              <a:t>Д53  учебник / В. В. Дмитриев, А. И. Жиров, А. Н. Ласточкин. - М. : Академия, 2008. - 608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916832"/>
            <a:ext cx="3456384" cy="433156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 учебнике изложены современные представления о содержании и структуре экологии человека, об общей цели, задачах и едином методе прикладных экологических исследований. Рассмотрены биологические, медицинские, инженерные, экономические и эколого-правовые аспекты прикладных экологических исследований, что обеспечивает соблюдение принципа системности, четкую фиксацию изучаемого объекта, процесса или явления на земной поверхности, изучение их внешних и внутренних связей.</a:t>
            </a:r>
            <a:endParaRPr lang="ru-RU" sz="1600" dirty="0"/>
          </a:p>
        </p:txBody>
      </p:sp>
      <p:pic>
        <p:nvPicPr>
          <p:cNvPr id="3074" name="Picture 2" descr="F:\CCF08122014_0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40000"/>
          </a:blip>
          <a:srcRect r="34102" b="28194"/>
          <a:stretch>
            <a:fillRect/>
          </a:stretch>
        </p:blipFill>
        <p:spPr bwMode="auto">
          <a:xfrm>
            <a:off x="4932040" y="803341"/>
            <a:ext cx="3706841" cy="5289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352"/>
            <a:ext cx="3960440" cy="1162050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Б1 </a:t>
            </a:r>
            <a:r>
              <a:rPr lang="ru-RU" sz="1800" b="1" dirty="0" err="1" smtClean="0"/>
              <a:t>Почекаева</a:t>
            </a:r>
            <a:r>
              <a:rPr lang="ru-RU" sz="1800" b="1" dirty="0" smtClean="0"/>
              <a:t>, Е. И. Окружающая среда</a:t>
            </a:r>
            <a:br>
              <a:rPr lang="ru-RU" sz="1800" b="1" dirty="0" smtClean="0"/>
            </a:br>
            <a:r>
              <a:rPr lang="ru-RU" sz="1800" b="1" dirty="0" smtClean="0"/>
              <a:t>П65  и человек : учебное пособие / под ред. Ю.В. Новикова. - Ростов </a:t>
            </a:r>
            <a:r>
              <a:rPr lang="ru-RU" sz="1800" b="1" dirty="0" err="1" smtClean="0"/>
              <a:t>н</a:t>
            </a:r>
            <a:r>
              <a:rPr lang="ru-RU" sz="1800" b="1" dirty="0" smtClean="0"/>
              <a:t>/Д : Феникс, 2012. - 573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276872"/>
            <a:ext cx="3384376" cy="397152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Учебное пособие написано в соответствии с образовательными стандартами, с учетом новейших материалов и фактов. Ориентировано на специальности вузов, учебные планы для углубленного изучения вопросов в области охраны окружающей среды, безопасности жизнедеятельности,  экологии. Подробно представлен комплексный анализ окружающей среды, включая социально-гигиенический </a:t>
            </a:r>
            <a:r>
              <a:rPr lang="ru-RU" sz="1600" dirty="0" smtClean="0"/>
              <a:t>мониторинг.</a:t>
            </a:r>
            <a:endParaRPr lang="ru-RU" dirty="0"/>
          </a:p>
        </p:txBody>
      </p:sp>
      <p:pic>
        <p:nvPicPr>
          <p:cNvPr id="4098" name="Picture 2" descr="F:\CCF08122014_0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8321" b="30167"/>
          <a:stretch>
            <a:fillRect/>
          </a:stretch>
        </p:blipFill>
        <p:spPr bwMode="auto">
          <a:xfrm>
            <a:off x="4716016" y="836712"/>
            <a:ext cx="384662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888432" cy="1440160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 Б1  </a:t>
            </a:r>
            <a:r>
              <a:rPr lang="ru-RU" sz="1800" b="1" dirty="0" err="1" smtClean="0"/>
              <a:t>Келина</a:t>
            </a:r>
            <a:r>
              <a:rPr lang="ru-RU" sz="1800" b="1" dirty="0" smtClean="0"/>
              <a:t> </a:t>
            </a:r>
            <a:r>
              <a:rPr lang="ru-RU" sz="1800" b="1" dirty="0" smtClean="0"/>
              <a:t>Н. Ю.  Экология человека : </a:t>
            </a:r>
            <a:br>
              <a:rPr lang="ru-RU" sz="1800" b="1" dirty="0" smtClean="0"/>
            </a:br>
            <a:r>
              <a:rPr lang="ru-RU" sz="1800" b="1" dirty="0" smtClean="0"/>
              <a:t>К34 учебное пособие / Н. Ю. </a:t>
            </a:r>
            <a:r>
              <a:rPr lang="ru-RU" sz="1800" b="1" dirty="0" err="1" smtClean="0"/>
              <a:t>Келина</a:t>
            </a:r>
            <a:r>
              <a:rPr lang="ru-RU" sz="1800" b="1" dirty="0" smtClean="0"/>
              <a:t>, Н. В. Безручко. - Ростов </a:t>
            </a:r>
            <a:r>
              <a:rPr lang="ru-RU" sz="1800" b="1" dirty="0" err="1" smtClean="0"/>
              <a:t>н</a:t>
            </a:r>
            <a:r>
              <a:rPr lang="ru-RU" sz="1800" b="1" dirty="0" smtClean="0"/>
              <a:t>/Д : Феникс, 2009. - 394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988840"/>
            <a:ext cx="3600400" cy="446449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Учебное пособие содержит теоретический материал с практическими примерами его применения, структурированный по тематическим блокам; включает в себя тестовые задания с ответами, словарь терминов и понятий, предметный указатель, список рекомендуемой литературы.</a:t>
            </a:r>
            <a:br>
              <a:rPr lang="ru-RU" sz="1600" dirty="0" smtClean="0"/>
            </a:br>
            <a:r>
              <a:rPr lang="ru-RU" sz="1600" dirty="0" smtClean="0"/>
              <a:t>Книга предназначена для студентов специальности "Экология" по дисциплинам "</a:t>
            </a:r>
            <a:r>
              <a:rPr lang="ru-RU" sz="1600" i="1" dirty="0" smtClean="0"/>
              <a:t>Экология человека</a:t>
            </a:r>
            <a:r>
              <a:rPr lang="ru-RU" sz="1600" dirty="0" smtClean="0"/>
              <a:t>" и "Экологическая эпидемиология" и других специальностей высшего профессионального образования при изучении соответствующих дисциплин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122" name="Picture 2" descr="F:\CCF08122014_0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9555" b="30167"/>
          <a:stretch>
            <a:fillRect/>
          </a:stretch>
        </p:blipFill>
        <p:spPr bwMode="auto">
          <a:xfrm>
            <a:off x="4808929" y="836712"/>
            <a:ext cx="3867527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392488" cy="1080120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 Б1  </a:t>
            </a:r>
            <a:r>
              <a:rPr lang="ru-RU" sz="1800" b="1" dirty="0" err="1" smtClean="0"/>
              <a:t>Кисленко</a:t>
            </a:r>
            <a:r>
              <a:rPr lang="ru-RU" sz="1800" b="1" dirty="0" smtClean="0"/>
              <a:t> </a:t>
            </a:r>
            <a:r>
              <a:rPr lang="ru-RU" sz="1800" b="1" dirty="0" smtClean="0"/>
              <a:t>В. Н. Общая и ветеринарная</a:t>
            </a:r>
            <a:br>
              <a:rPr lang="ru-RU" sz="1800" b="1" dirty="0" smtClean="0"/>
            </a:br>
            <a:r>
              <a:rPr lang="ru-RU" sz="1800" b="1" dirty="0" smtClean="0"/>
              <a:t>К44  экология : учебник / В. Н. </a:t>
            </a:r>
            <a:r>
              <a:rPr lang="ru-RU" sz="1800" b="1" dirty="0" err="1" smtClean="0"/>
              <a:t>Кисленко</a:t>
            </a:r>
            <a:r>
              <a:rPr lang="ru-RU" sz="1800" b="1" dirty="0" smtClean="0"/>
              <a:t> , Н. А. </a:t>
            </a:r>
            <a:r>
              <a:rPr lang="ru-RU" sz="1800" b="1" dirty="0" err="1" smtClean="0"/>
              <a:t>Калиненко</a:t>
            </a:r>
            <a:r>
              <a:rPr lang="ru-RU" sz="1800" b="1" dirty="0" smtClean="0"/>
              <a:t>. - М. : Колосс, 2006. - 344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4104456" cy="484894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Учебник состоит из двух разделов. Общая экология содержит сведения о предмете и задачах экологии, свойствах и классификации живых организмов, основы аутэкологии, экологии популяций, сообществ и экосистем, основы учения о биосфере и роли в ней человека. В ветеринарной экологии впервые представлены материалы о взаимоотношениях патогенных микроорганизмов с животными, в том числе простейшими организмами, о влиянии физических и химических факторов на микроорганизмы. Рассмотрены некоторые адаптивные реакции патогенных микроорганизмов на действие стресс-факторов и </a:t>
            </a:r>
            <a:r>
              <a:rPr lang="ru-RU" sz="1600" dirty="0" err="1" smtClean="0"/>
              <a:t>генстико-биохими-ческие</a:t>
            </a:r>
            <a:r>
              <a:rPr lang="ru-RU" sz="1600" dirty="0" smtClean="0"/>
              <a:t> механизмы сохранения патогенных видов в окружающей среде.</a:t>
            </a:r>
            <a:endParaRPr lang="ru-RU" sz="1600" dirty="0"/>
          </a:p>
        </p:txBody>
      </p:sp>
      <p:pic>
        <p:nvPicPr>
          <p:cNvPr id="6146" name="Picture 2" descr="F:\CCF08122014_0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3956" b="31742"/>
          <a:stretch>
            <a:fillRect/>
          </a:stretch>
        </p:blipFill>
        <p:spPr bwMode="auto">
          <a:xfrm>
            <a:off x="4932040" y="620688"/>
            <a:ext cx="374441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744416" cy="1296144"/>
          </a:xfrm>
        </p:spPr>
        <p:txBody>
          <a:bodyPr/>
          <a:lstStyle/>
          <a:p>
            <a:pPr algn="just" hangingPunct="0"/>
            <a:r>
              <a:rPr lang="ru-RU" sz="1600" b="1" dirty="0" smtClean="0"/>
              <a:t> 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1800" b="1" dirty="0" smtClean="0"/>
              <a:t>Е4 Экология микроорганизмов : </a:t>
            </a:r>
            <a:br>
              <a:rPr lang="ru-RU" sz="1800" b="1" dirty="0" smtClean="0"/>
            </a:br>
            <a:r>
              <a:rPr lang="ru-RU" sz="1800" b="1" dirty="0" smtClean="0"/>
              <a:t>Э40 учебник ред. А. И. </a:t>
            </a:r>
            <a:r>
              <a:rPr lang="ru-RU" sz="1800" b="1" dirty="0" err="1" smtClean="0"/>
              <a:t>Нетрусов</a:t>
            </a:r>
            <a:r>
              <a:rPr lang="ru-RU" sz="1800" b="1" dirty="0" smtClean="0"/>
              <a:t>. - 2-е изд. - М. : </a:t>
            </a:r>
            <a:r>
              <a:rPr lang="ru-RU" sz="1800" b="1" dirty="0" err="1" smtClean="0"/>
              <a:t>Юрайт</a:t>
            </a:r>
            <a:r>
              <a:rPr lang="ru-RU" sz="1800" b="1" dirty="0" smtClean="0"/>
              <a:t>, 2013. - 268 </a:t>
            </a:r>
            <a:r>
              <a:rPr lang="ru-RU" sz="1800" b="1" dirty="0" smtClean="0"/>
              <a:t>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060848"/>
            <a:ext cx="3096344" cy="418755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Учебник охватывает все разделы экологии микроорганизмов. В нем рассмотрены развитие микробов в их естественных средах обитания, механизмы приспособления микробов к экстремальным условиям, описаны современные молекулярно-биологические методы изучения микробного разнообразия в природных нишах, приемы изучения и измерения микробной активности в природе.</a:t>
            </a:r>
            <a:endParaRPr lang="ru-RU" sz="1600" dirty="0"/>
          </a:p>
        </p:txBody>
      </p:sp>
      <p:pic>
        <p:nvPicPr>
          <p:cNvPr id="7170" name="Picture 2" descr="F:\CCF08122014_0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2335" b="27017"/>
          <a:stretch>
            <a:fillRect/>
          </a:stretch>
        </p:blipFill>
        <p:spPr bwMode="auto">
          <a:xfrm>
            <a:off x="4744607" y="692695"/>
            <a:ext cx="3859841" cy="547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464496" cy="1656184"/>
          </a:xfrm>
        </p:spPr>
        <p:txBody>
          <a:bodyPr/>
          <a:lstStyle/>
          <a:p>
            <a:pPr algn="just"/>
            <a:r>
              <a:rPr lang="ru-RU" sz="1800" b="1" dirty="0" smtClean="0"/>
              <a:t>Е08 Биологический контроль </a:t>
            </a:r>
            <a:r>
              <a:rPr lang="ru-RU" sz="1800" b="1" dirty="0" smtClean="0"/>
              <a:t>окружающей</a:t>
            </a:r>
            <a:br>
              <a:rPr lang="ru-RU" sz="1800" b="1" dirty="0" smtClean="0"/>
            </a:br>
            <a:r>
              <a:rPr lang="ru-RU" sz="1800" b="1" dirty="0" smtClean="0"/>
              <a:t>Б63 </a:t>
            </a:r>
            <a:r>
              <a:rPr lang="ru-RU" sz="1800" b="1" dirty="0" smtClean="0"/>
              <a:t>среды: </a:t>
            </a:r>
            <a:r>
              <a:rPr lang="ru-RU" sz="1800" b="1" dirty="0" err="1" smtClean="0"/>
              <a:t>биоиндикация</a:t>
            </a:r>
            <a:r>
              <a:rPr lang="ru-RU" sz="1800" b="1" dirty="0" smtClean="0"/>
              <a:t> </a:t>
            </a:r>
            <a:r>
              <a:rPr lang="ru-RU" sz="1800" b="1" dirty="0" smtClean="0"/>
              <a:t>и </a:t>
            </a:r>
            <a:r>
              <a:rPr lang="ru-RU" sz="1800" b="1" dirty="0" err="1" smtClean="0"/>
              <a:t>биотестирование</a:t>
            </a:r>
            <a:r>
              <a:rPr lang="ru-RU" sz="1800" b="1" dirty="0" smtClean="0"/>
              <a:t>: учеб. пособие для студ. </a:t>
            </a:r>
            <a:r>
              <a:rPr lang="ru-RU" sz="1800" b="1" dirty="0" err="1" smtClean="0"/>
              <a:t>высш</a:t>
            </a:r>
            <a:r>
              <a:rPr lang="ru-RU" sz="1800" b="1" dirty="0" smtClean="0"/>
              <a:t>. учеб. заведений / Под ред. О. П. Мелеховой, Е. И. </a:t>
            </a:r>
            <a:r>
              <a:rPr lang="ru-RU" sz="1800" b="1" dirty="0" err="1" smtClean="0"/>
              <a:t>Сарапульцевой</a:t>
            </a:r>
            <a:r>
              <a:rPr lang="ru-RU" sz="1800" b="1" dirty="0" smtClean="0"/>
              <a:t>. – М. : ИЦ «Академия», 2010. – 288 с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420888"/>
            <a:ext cx="3744416" cy="410445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учебном пособии изложены теоретические основы и методология биологической диагностики окружающей среды. Входящие в пособие лабораторные работы содержат современные методы </a:t>
            </a:r>
            <a:r>
              <a:rPr lang="ru-RU" sz="1600" dirty="0" err="1" smtClean="0"/>
              <a:t>биоиндикации</a:t>
            </a:r>
            <a:r>
              <a:rPr lang="ru-RU" sz="1600" dirty="0" smtClean="0"/>
              <a:t> и </a:t>
            </a:r>
            <a:r>
              <a:rPr lang="ru-RU" sz="1600" dirty="0" err="1" smtClean="0"/>
              <a:t>биотестирования</a:t>
            </a:r>
            <a:r>
              <a:rPr lang="ru-RU" sz="1600" dirty="0" smtClean="0"/>
              <a:t>. Книга по структуре и содержанию представляет собой основу практикума к таким дисциплинам, как «Экология» и «Биологический мониторинг», входящим в учебные планы многих специальностей </a:t>
            </a:r>
            <a:r>
              <a:rPr lang="ru-RU" sz="1600" dirty="0" err="1" smtClean="0"/>
              <a:t>биолого</a:t>
            </a:r>
            <a:r>
              <a:rPr lang="ru-RU" sz="1600" dirty="0" smtClean="0"/>
              <a:t>- экологической направленности.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2350" b="25163"/>
          <a:stretch>
            <a:fillRect/>
          </a:stretch>
        </p:blipFill>
        <p:spPr bwMode="auto">
          <a:xfrm>
            <a:off x="4914800" y="764704"/>
            <a:ext cx="39776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3816424" cy="1080120"/>
          </a:xfrm>
        </p:spPr>
        <p:txBody>
          <a:bodyPr/>
          <a:lstStyle/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  </a:t>
            </a:r>
            <a:r>
              <a:rPr lang="ru-RU" sz="1800" b="1" dirty="0" smtClean="0"/>
              <a:t>Б1 Экология: учебник / Под ред. Г</a:t>
            </a:r>
            <a:br>
              <a:rPr lang="ru-RU" sz="1800" b="1" dirty="0" smtClean="0"/>
            </a:br>
            <a:r>
              <a:rPr lang="ru-RU" sz="1800" b="1" dirty="0" smtClean="0"/>
              <a:t>Э40  В. Тягунова, Ю. Г. Ярошенко. – М.: КНОРУС, 2012. – 304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700808"/>
            <a:ext cx="3960440" cy="496855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 учебнике рассмотрены современные представления о возникновении жизни на Земле, связанные с формированием биосферы, описаны структура биосферы, закономерности существования и развития экосистем, взаимоотношения организма и среды, экологии и здоровья человека, глобальные проблемы окружающей среды. Особое значение  в книге придается вопросам экологии человека, анализу антропогенных воздействий на экосистемы и биосферу, включая экологические кризисы. Учебник содержит сведения об антропогенном и естественном загрязнении окружающей среды и инженерных методах и средствах защиты окружающей среды от техногенных воздействий.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53" r="28940" b="28853"/>
          <a:stretch>
            <a:fillRect/>
          </a:stretch>
        </p:blipFill>
        <p:spPr bwMode="auto">
          <a:xfrm>
            <a:off x="4788024" y="692696"/>
            <a:ext cx="3960440" cy="554461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 библио\сорокина\экология\картинки экологий\_sp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475" y="1412776"/>
            <a:ext cx="4544525" cy="43924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6350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517803"/>
            <a:ext cx="604867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Вращаясь в космосе, в плену своей орбиты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Не год, не два, а миллиарды лет,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Я так устала. Плоть моя покрыта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Рубцами ран – живого места нет.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Терзает сталь моё земное тело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И яды травят воды чистых рек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Всё то, что я имела и имею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</a:rPr>
              <a:t>Своим добром считает человек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2"/>
            <a:ext cx="4176464" cy="1258464"/>
          </a:xfrm>
        </p:spPr>
        <p:txBody>
          <a:bodyPr/>
          <a:lstStyle/>
          <a:p>
            <a:pPr algn="just"/>
            <a:r>
              <a:rPr lang="ru-RU" sz="1800" b="1" dirty="0" smtClean="0"/>
              <a:t>Б1 Колесников С. И. Экологические </a:t>
            </a:r>
            <a:br>
              <a:rPr lang="ru-RU" sz="1800" b="1" dirty="0" smtClean="0"/>
            </a:br>
            <a:r>
              <a:rPr lang="ru-RU" sz="1800" b="1" dirty="0" smtClean="0"/>
              <a:t>К60 основы природопользования: учебник / С. И. Колесников. – М.: </a:t>
            </a:r>
            <a:r>
              <a:rPr lang="ru-RU" sz="1800" b="1" dirty="0" err="1" smtClean="0"/>
              <a:t>Издательско</a:t>
            </a:r>
            <a:r>
              <a:rPr lang="ru-RU" sz="1800" b="1" dirty="0" smtClean="0"/>
              <a:t>- торговая компания «Дашков и К», 2010. – 304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988840"/>
            <a:ext cx="3888432" cy="439248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Учебник написан в соответствии с Государственным образовательным стандартом среднего профессионального образования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РФ для средних специальных учебных заведений.</a:t>
            </a:r>
          </a:p>
          <a:p>
            <a:pPr algn="just"/>
            <a:r>
              <a:rPr lang="ru-RU" sz="1600" dirty="0" smtClean="0"/>
              <a:t>Издание состоит из четырех частей: основы экологии, общие вопросы природопользования, антропогенные воздействия на биосферу, мероприятия по рационализации природопользования и охране окружающей среды, а также содержит краткий словарь, где сформулированы основные термины и понятия экологии, природопользования и охраны природы.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3824" b="28854"/>
          <a:stretch>
            <a:fillRect/>
          </a:stretch>
        </p:blipFill>
        <p:spPr bwMode="auto">
          <a:xfrm>
            <a:off x="4697416" y="764704"/>
            <a:ext cx="401121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960440" cy="1368152"/>
          </a:xfrm>
        </p:spPr>
        <p:txBody>
          <a:bodyPr/>
          <a:lstStyle/>
          <a:p>
            <a:pPr algn="just"/>
            <a:r>
              <a:rPr lang="ru-RU" sz="1800" b="1" dirty="0" smtClean="0"/>
              <a:t>  Б1 </a:t>
            </a:r>
            <a:r>
              <a:rPr lang="ru-RU" sz="1800" b="1" dirty="0" err="1" smtClean="0"/>
              <a:t>Болтнев</a:t>
            </a:r>
            <a:r>
              <a:rPr lang="ru-RU" sz="1800" b="1" dirty="0" smtClean="0"/>
              <a:t> В. Е. Экология: </a:t>
            </a:r>
            <a:r>
              <a:rPr lang="ru-RU" sz="1800" b="1" dirty="0" smtClean="0"/>
              <a:t>учебное</a:t>
            </a:r>
            <a:br>
              <a:rPr lang="ru-RU" sz="1800" b="1" dirty="0" smtClean="0"/>
            </a:br>
            <a:r>
              <a:rPr lang="ru-RU" sz="1800" b="1" dirty="0" smtClean="0"/>
              <a:t> Б79 пособие </a:t>
            </a:r>
            <a:r>
              <a:rPr lang="ru-RU" sz="1800" b="1" dirty="0" smtClean="0"/>
              <a:t>/ В. Е.  </a:t>
            </a:r>
            <a:r>
              <a:rPr lang="ru-RU" sz="1800" b="1" dirty="0" err="1" smtClean="0"/>
              <a:t>Болтнев</a:t>
            </a:r>
            <a:r>
              <a:rPr lang="ru-RU" sz="1800" b="1" dirty="0" smtClean="0"/>
              <a:t>. – Старый Оскол: ТНТ,  2011. – 352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916832"/>
            <a:ext cx="3600400" cy="4331568"/>
          </a:xfrm>
        </p:spPr>
        <p:txBody>
          <a:bodyPr/>
          <a:lstStyle/>
          <a:p>
            <a:pPr algn="just"/>
            <a:r>
              <a:rPr lang="ru-RU" sz="1600" dirty="0" smtClean="0"/>
              <a:t>В учебном пособии излагаются основные идеи и концепции экологии как фундаментальной научно- естественной дисциплины: вопросы общей экологии, вопросы прикладной экологии, рассматривающей проблемы разрушительного влияния на окружающую среду хозяйственной деятельности человека, а также некоторые аспекты социальной экологии, определяющей взаимосвязь экологической эволюции </a:t>
            </a:r>
            <a:r>
              <a:rPr lang="ru-RU" sz="1600" dirty="0" err="1" smtClean="0"/>
              <a:t>экосферы</a:t>
            </a:r>
            <a:r>
              <a:rPr lang="ru-RU" sz="1600" dirty="0" smtClean="0"/>
              <a:t> и социального развития человеческого общества.</a:t>
            </a:r>
          </a:p>
          <a:p>
            <a:pPr algn="just"/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72" r="28940" b="29864"/>
          <a:stretch>
            <a:fillRect/>
          </a:stretch>
        </p:blipFill>
        <p:spPr bwMode="auto">
          <a:xfrm>
            <a:off x="4860032" y="764704"/>
            <a:ext cx="37444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536504" cy="1224136"/>
          </a:xfrm>
        </p:spPr>
        <p:txBody>
          <a:bodyPr/>
          <a:lstStyle/>
          <a:p>
            <a:pPr algn="just"/>
            <a:r>
              <a:rPr lang="ru-RU" sz="1800" b="1" dirty="0" smtClean="0"/>
              <a:t>Б1 </a:t>
            </a:r>
            <a:r>
              <a:rPr lang="ru-RU" sz="1800" b="1" dirty="0" err="1" smtClean="0"/>
              <a:t>Хван</a:t>
            </a:r>
            <a:r>
              <a:rPr lang="ru-RU" sz="1800" b="1" dirty="0" smtClean="0"/>
              <a:t> Т. А. Экология. Основы </a:t>
            </a:r>
            <a:br>
              <a:rPr lang="ru-RU" sz="1800" b="1" dirty="0" smtClean="0"/>
            </a:br>
            <a:r>
              <a:rPr lang="ru-RU" sz="1800" b="1" dirty="0" smtClean="0"/>
              <a:t>Х30 рационального природопользования: учеб. пособие / Т. А. </a:t>
            </a:r>
            <a:r>
              <a:rPr lang="ru-RU" sz="1800" b="1" dirty="0" err="1" smtClean="0"/>
              <a:t>Хван</a:t>
            </a:r>
            <a:r>
              <a:rPr lang="ru-RU" sz="1800" b="1" dirty="0" smtClean="0"/>
              <a:t>, М. В. Шишкина. – М.: </a:t>
            </a:r>
            <a:r>
              <a:rPr lang="ru-RU" sz="1800" b="1" dirty="0" err="1" smtClean="0"/>
              <a:t>Юрайт</a:t>
            </a:r>
            <a:r>
              <a:rPr lang="ru-RU" sz="1800" b="1" dirty="0" smtClean="0"/>
              <a:t>, 2011. – 319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76400"/>
            <a:ext cx="4032448" cy="5181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Учебное пособие написано в соответствии с государственным образовательным стандартом.</a:t>
            </a:r>
          </a:p>
          <a:p>
            <a:pPr algn="just"/>
            <a:r>
              <a:rPr lang="ru-RU" sz="1600" dirty="0" smtClean="0"/>
              <a:t>В нем рассмотрены основные вопросы экологии и охраны окружающей среды, особенности взаимодействия общества и природы, принципы и методы  рационального природопользования, экологическое регулирование и прогнозирование последствий природопользования, современное состояние окружающей среды России, основные загрязняющие вещества атмосферы, гидросферы и литосферы и их источники, теоретические и практические вопросы мониторинга окружающей среды, глобальные проблемы экологии государственные, правовые и социальные аспекты охраны окружающей среды.</a:t>
            </a:r>
          </a:p>
          <a:p>
            <a:endParaRPr lang="ru-RU" sz="1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350" r="36113" b="31314"/>
          <a:stretch>
            <a:fillRect/>
          </a:stretch>
        </p:blipFill>
        <p:spPr bwMode="auto">
          <a:xfrm>
            <a:off x="4901715" y="465784"/>
            <a:ext cx="3846749" cy="59155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20480" cy="1224136"/>
          </a:xfrm>
        </p:spPr>
        <p:txBody>
          <a:bodyPr/>
          <a:lstStyle/>
          <a:p>
            <a:pPr algn="just"/>
            <a:r>
              <a:rPr lang="ru-RU" sz="1800" b="1" dirty="0" smtClean="0"/>
              <a:t>Б1Прохоров Б. Б. Экология человека: учеб</a:t>
            </a:r>
            <a:br>
              <a:rPr lang="ru-RU" sz="1800" b="1" dirty="0" smtClean="0"/>
            </a:br>
            <a:r>
              <a:rPr lang="ru-RU" sz="1800" b="1" dirty="0" smtClean="0"/>
              <a:t>П84  . для студ. </a:t>
            </a:r>
            <a:r>
              <a:rPr lang="ru-RU" sz="1800" b="1" dirty="0" err="1" smtClean="0"/>
              <a:t>высш</a:t>
            </a:r>
            <a:r>
              <a:rPr lang="ru-RU" sz="1800" b="1" dirty="0" smtClean="0"/>
              <a:t>. учеб. заведений / Б. Б. Прохоров. – М.: ИЦ «Академия», 2010. – 320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676400"/>
            <a:ext cx="3960440" cy="499296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учебнике изложены теоретические и практические вопросы влияния окружающей среды на жизнедеятельность людей, дано определение места экологии человека в системе наук, приводятся </a:t>
            </a:r>
            <a:r>
              <a:rPr lang="ru-RU" sz="1600" dirty="0" err="1" smtClean="0"/>
              <a:t>антропоэкологические</a:t>
            </a:r>
            <a:r>
              <a:rPr lang="ru-RU" sz="1600" dirty="0" smtClean="0"/>
              <a:t> аксиомы, составляющие теоретическую основу новой науки, и развивается  концепция </a:t>
            </a:r>
            <a:r>
              <a:rPr lang="ru-RU" sz="1600" dirty="0" err="1" smtClean="0"/>
              <a:t>антропоэкосистем</a:t>
            </a:r>
            <a:r>
              <a:rPr lang="ru-RU" sz="1600" dirty="0" smtClean="0"/>
              <a:t> – объекта изучения экологии человека, подробно рассмотрены связь экологии с демографией и медициной, условия  жизни людей в различные эпохи, их взаимодействие с окружающей средой, проблемы нормирования качества окружающей среды, осуществления практической деятельности в области экологии человека, различные виды безопасности человечества.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30" r="32350" b="25163"/>
          <a:stretch>
            <a:fillRect/>
          </a:stretch>
        </p:blipFill>
        <p:spPr bwMode="auto">
          <a:xfrm>
            <a:off x="4860032" y="704596"/>
            <a:ext cx="3888432" cy="551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2"/>
            <a:ext cx="4392488" cy="1474488"/>
          </a:xfrm>
        </p:spPr>
        <p:txBody>
          <a:bodyPr/>
          <a:lstStyle/>
          <a:p>
            <a:pPr algn="just"/>
            <a:r>
              <a:rPr lang="ru-RU" sz="1800" b="1" dirty="0" smtClean="0"/>
              <a:t>Е08 Биологический контроль окружающей</a:t>
            </a:r>
            <a:br>
              <a:rPr lang="ru-RU" sz="1800" b="1" dirty="0" smtClean="0"/>
            </a:br>
            <a:r>
              <a:rPr lang="ru-RU" sz="1800" b="1" dirty="0" smtClean="0"/>
              <a:t>Б63  среды: генетический мониторинг: учеб. пособие для студ. </a:t>
            </a:r>
            <a:r>
              <a:rPr lang="ru-RU" sz="1800" b="1" dirty="0" err="1" smtClean="0"/>
              <a:t>высш</a:t>
            </a:r>
            <a:r>
              <a:rPr lang="ru-RU" sz="1800" b="1" dirty="0" smtClean="0"/>
              <a:t>. проф. образования / Под ред. С. А. </a:t>
            </a:r>
            <a:r>
              <a:rPr lang="ru-RU" sz="1800" b="1" dirty="0" err="1" smtClean="0"/>
              <a:t>Гераськина</a:t>
            </a:r>
            <a:r>
              <a:rPr lang="ru-RU" sz="1800" b="1" dirty="0" smtClean="0"/>
              <a:t> и Е. И. </a:t>
            </a:r>
            <a:r>
              <a:rPr lang="ru-RU" sz="1800" b="1" dirty="0" err="1" smtClean="0"/>
              <a:t>Сарапульцевой</a:t>
            </a:r>
            <a:r>
              <a:rPr lang="ru-RU" sz="1800" b="1" dirty="0" smtClean="0"/>
              <a:t>. – М. : ИЦ «Академия», 2010.  – 208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2132856"/>
            <a:ext cx="3600400" cy="432048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учебном пособии изложены предмет, цели, задачи и методы генетического мониторинга окружающей среды, приведены современные данные о </a:t>
            </a:r>
            <a:r>
              <a:rPr lang="ru-RU" sz="1600" dirty="0" err="1" smtClean="0"/>
              <a:t>генотоксикантах</a:t>
            </a:r>
            <a:r>
              <a:rPr lang="ru-RU" sz="1600" dirty="0" smtClean="0"/>
              <a:t>, способных индуцировать мутации в клетках микроорганизмов, растений, животных и человека, дана система оценки генетической опасности на разных уровнях организации живой материи: молекулярном, клеточном, организменном и популяционном. В книге имеется словарь ключевых терминов и понятий.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08" r="32350" b="26331"/>
          <a:stretch>
            <a:fillRect/>
          </a:stretch>
        </p:blipFill>
        <p:spPr bwMode="auto">
          <a:xfrm>
            <a:off x="4840888" y="692695"/>
            <a:ext cx="3835568" cy="56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320480" cy="1152128"/>
          </a:xfrm>
        </p:spPr>
        <p:txBody>
          <a:bodyPr/>
          <a:lstStyle/>
          <a:p>
            <a:pPr algn="just"/>
            <a:r>
              <a:rPr lang="ru-RU" sz="1800" b="1" dirty="0" smtClean="0"/>
              <a:t>Б1 </a:t>
            </a:r>
            <a:r>
              <a:rPr lang="ru-RU" sz="1800" b="1" dirty="0" err="1" smtClean="0"/>
              <a:t>Твердислов</a:t>
            </a:r>
            <a:r>
              <a:rPr lang="ru-RU" sz="1800" b="1" dirty="0" smtClean="0"/>
              <a:t> В. А. Биофизическая </a:t>
            </a:r>
            <a:br>
              <a:rPr lang="ru-RU" sz="1800" b="1" dirty="0" smtClean="0"/>
            </a:br>
            <a:r>
              <a:rPr lang="ru-RU" sz="1800" b="1" dirty="0" smtClean="0"/>
              <a:t>Т26 экология / В. А. </a:t>
            </a:r>
            <a:r>
              <a:rPr lang="ru-RU" sz="1800" b="1" dirty="0" err="1" smtClean="0"/>
              <a:t>Твердислов</a:t>
            </a:r>
            <a:r>
              <a:rPr lang="ru-RU" sz="1800" b="1" dirty="0" smtClean="0"/>
              <a:t>, А. Э. Сидорова, Л. В. </a:t>
            </a:r>
            <a:r>
              <a:rPr lang="ru-RU" sz="1800" b="1" dirty="0" err="1" smtClean="0"/>
              <a:t>Яковенко</a:t>
            </a:r>
            <a:r>
              <a:rPr lang="ru-RU" sz="1800" b="1" dirty="0" smtClean="0"/>
              <a:t>. – М.: КРАСАНД, 2012. – 544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12776"/>
            <a:ext cx="4176464" cy="544522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Монография посвящена развитию представлений о биофизической экологии как важном фундаментальном направлении в пространстве наук о Земле, жизни и ноосфере. Авторы распространяют биофизические подходы и методы, успешно зарекомендовавшие себя в изучении структуры и функции живой материи на молекулярном и клеточном уровне, на макроскопический уровень </a:t>
            </a:r>
            <a:r>
              <a:rPr lang="ru-RU" sz="1600" dirty="0" err="1" smtClean="0"/>
              <a:t>биогеосферы</a:t>
            </a:r>
            <a:r>
              <a:rPr lang="ru-RU" sz="1600" dirty="0" smtClean="0"/>
              <a:t>, включая новейшие представления о ее эволюции. </a:t>
            </a:r>
          </a:p>
          <a:p>
            <a:pPr algn="just"/>
            <a:r>
              <a:rPr lang="ru-RU" sz="1600" dirty="0" smtClean="0"/>
              <a:t>В книге кратко изложены основные  положения классической экологии, а также современные представления о биофизических механизмах функционирования живых систем и синергетического видения эволюции иерархически сопряженных биогеофизических и экосистем.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53" r="25529" b="25163"/>
          <a:stretch>
            <a:fillRect/>
          </a:stretch>
        </p:blipFill>
        <p:spPr bwMode="auto">
          <a:xfrm>
            <a:off x="4830955" y="692696"/>
            <a:ext cx="3917509" cy="558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320480" cy="1296144"/>
          </a:xfrm>
        </p:spPr>
        <p:txBody>
          <a:bodyPr/>
          <a:lstStyle/>
          <a:p>
            <a:pPr algn="just"/>
            <a:r>
              <a:rPr lang="ru-RU" sz="1800" b="1" dirty="0" smtClean="0"/>
              <a:t>Б1 </a:t>
            </a:r>
            <a:r>
              <a:rPr lang="ru-RU" sz="1800" b="1" dirty="0" err="1" smtClean="0"/>
              <a:t>Разяпов</a:t>
            </a:r>
            <a:r>
              <a:rPr lang="ru-RU" sz="1800" b="1" dirty="0" smtClean="0"/>
              <a:t> А. З. Методы контроля и </a:t>
            </a:r>
            <a:br>
              <a:rPr lang="ru-RU" sz="1800" b="1" dirty="0" smtClean="0"/>
            </a:br>
            <a:r>
              <a:rPr lang="ru-RU" sz="1800" b="1" dirty="0" smtClean="0"/>
              <a:t>Р17 системы мониторинга загрязнений окружающей среды: </a:t>
            </a:r>
            <a:r>
              <a:rPr lang="ru-RU" sz="1800" b="1" dirty="0" err="1" smtClean="0"/>
              <a:t>моногр</a:t>
            </a:r>
            <a:r>
              <a:rPr lang="ru-RU" sz="1800" b="1" dirty="0" smtClean="0"/>
              <a:t>. / А. З. </a:t>
            </a:r>
            <a:r>
              <a:rPr lang="ru-RU" sz="1800" b="1" dirty="0" err="1" smtClean="0"/>
              <a:t>Разяпов</a:t>
            </a:r>
            <a:r>
              <a:rPr lang="ru-RU" sz="1800" b="1" dirty="0" smtClean="0"/>
              <a:t>. – М.: Изд. Дом </a:t>
            </a:r>
            <a:r>
              <a:rPr lang="ru-RU" sz="1800" b="1" dirty="0" err="1" smtClean="0"/>
              <a:t>МИСиС</a:t>
            </a:r>
            <a:r>
              <a:rPr lang="ru-RU" sz="1800" b="1" dirty="0" smtClean="0"/>
              <a:t>, 2011. – 220 с.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4104456" cy="51816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Монография посвящена методологическим основам, принципам организации и </a:t>
            </a:r>
            <a:r>
              <a:rPr lang="ru-RU" sz="1600" dirty="0" err="1" smtClean="0"/>
              <a:t>аппаратурно</a:t>
            </a:r>
            <a:r>
              <a:rPr lang="ru-RU" sz="1600" dirty="0" smtClean="0"/>
              <a:t>- методическому обеспечению многоуровневых систем мониторинга загрязнений окружающей среды. В ней приведена классификация и общая характеристика методов контроля, дано определение ключевых понятий и терминов, используемых в области экологических измерений, контроля и мониторинга, рассмотрена большая группа лабораторных методов анализа </a:t>
            </a:r>
            <a:r>
              <a:rPr lang="ru-RU" sz="1600" dirty="0" err="1" smtClean="0"/>
              <a:t>компонентно</a:t>
            </a:r>
            <a:r>
              <a:rPr lang="ru-RU" sz="1600" dirty="0" smtClean="0"/>
              <a:t>- концентрационного состава загрязнений, уделено внимание экспрессным методам контроля и мобильным системам, включая методы и средства дистанционного зондирования, рассмотрены перечни загрязняющих веществ, подлежащих обязательному контролю в природных объектах.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47" r="27235" b="30084"/>
          <a:stretch>
            <a:fillRect/>
          </a:stretch>
        </p:blipFill>
        <p:spPr bwMode="auto">
          <a:xfrm>
            <a:off x="4716016" y="620687"/>
            <a:ext cx="4104456" cy="56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76464" cy="1080120"/>
          </a:xfrm>
        </p:spPr>
        <p:txBody>
          <a:bodyPr/>
          <a:lstStyle/>
          <a:p>
            <a:pPr algn="just" hangingPunct="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</a:t>
            </a:r>
            <a:r>
              <a:rPr lang="ru-RU" sz="1800" b="1" dirty="0" smtClean="0"/>
              <a:t>Б1 Экология </a:t>
            </a:r>
            <a:r>
              <a:rPr lang="ru-RU" sz="1800" b="1" dirty="0" smtClean="0"/>
              <a:t>: </a:t>
            </a:r>
            <a:r>
              <a:rPr lang="ru-RU" sz="1800" b="1" dirty="0" smtClean="0"/>
              <a:t>учебное  </a:t>
            </a:r>
            <a:r>
              <a:rPr lang="ru-RU" sz="1800" b="1" dirty="0" smtClean="0"/>
              <a:t>пособие </a:t>
            </a:r>
            <a:r>
              <a:rPr lang="ru-RU" sz="1800" b="1" dirty="0" smtClean="0"/>
              <a:t>для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 smtClean="0"/>
              <a:t>Э40 бакалавров </a:t>
            </a:r>
            <a:r>
              <a:rPr lang="ru-RU" sz="1800" b="1" dirty="0" smtClean="0"/>
              <a:t>/ под ред. А. В. </a:t>
            </a:r>
            <a:r>
              <a:rPr lang="ru-RU" sz="1800" b="1" dirty="0" err="1" smtClean="0"/>
              <a:t>Тотая</a:t>
            </a:r>
            <a:r>
              <a:rPr lang="ru-RU" sz="1800" b="1" dirty="0" smtClean="0"/>
              <a:t>. - 3-е изд., </a:t>
            </a:r>
            <a:r>
              <a:rPr lang="ru-RU" sz="1800" b="1" dirty="0" err="1" smtClean="0"/>
              <a:t>испр</a:t>
            </a:r>
            <a:r>
              <a:rPr lang="ru-RU" sz="1800" b="1" dirty="0" smtClean="0"/>
              <a:t>. и доп. - М. : </a:t>
            </a:r>
            <a:r>
              <a:rPr lang="ru-RU" sz="1800" b="1" dirty="0" err="1" smtClean="0"/>
              <a:t>Юрайт</a:t>
            </a:r>
            <a:r>
              <a:rPr lang="ru-RU" sz="1800" b="1" dirty="0" smtClean="0"/>
              <a:t>, 2013. - 411 с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3960440" cy="511256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Рассматриваются основные законы экологии,  история ее развития как науки, возникновение жизни на Земле и формирование биосферы, излагаются основы учения В. И. Вернадского о биосфере, а также воздействие абиотических и биотических факторов на организмы, организация жизни в биосфере. Описаны глобальные экологические проблемы современности, пути и методы уменьшения загрязнения окружающей среды. Изложены основы экологического нормирования, риска, права, образования и просвещения. Описана система экономического механизма охраны окружающей среды и природопользования и основ международного сотрудничества в области окружающей среды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D:\Документы библио\сорокина\экология\картинки экологий\1005822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8884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032448" cy="1008112"/>
          </a:xfrm>
        </p:spPr>
        <p:txBody>
          <a:bodyPr/>
          <a:lstStyle/>
          <a:p>
            <a:pPr algn="just"/>
            <a:r>
              <a:rPr lang="ru-RU" sz="1800" b="1" dirty="0" smtClean="0"/>
              <a:t>Б1 Экология России : учебник / под ред. </a:t>
            </a:r>
            <a:br>
              <a:rPr lang="ru-RU" sz="1800" b="1" dirty="0" smtClean="0"/>
            </a:br>
            <a:r>
              <a:rPr lang="ru-RU" sz="1800" b="1" dirty="0" smtClean="0"/>
              <a:t>Э40 А.В. Смурова, В.В. </a:t>
            </a:r>
            <a:r>
              <a:rPr lang="ru-RU" sz="1800" b="1" dirty="0" err="1" smtClean="0"/>
              <a:t>Снакина</a:t>
            </a:r>
            <a:r>
              <a:rPr lang="ru-RU" sz="1800" b="1" dirty="0" smtClean="0"/>
              <a:t>. - М. : Академия, 2011. - 352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672408" cy="4572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 учебнике оценивается современное экологическое состояние территории России. Рассматриваются природные условия и факторы окружающей среды, масштабы антропогенного воздействия (промышленности, транспорта, сельского хозяйства и других отраслей) на качество поверхностных и морских вод, воздуха, почвенного покрова, флоры и фауны. Дается оценка территории России с точки зрения благоприятности природных условий для жизнедеятельности и здоровья населения. Приводятся сведения о системе особо охраняемых природных территорий и восстановительном природопользовании.</a:t>
            </a:r>
            <a:endParaRPr lang="ru-RU" sz="1600" dirty="0"/>
          </a:p>
        </p:txBody>
      </p:sp>
      <p:pic>
        <p:nvPicPr>
          <p:cNvPr id="2050" name="Picture 2" descr="D:\Документы библио\сорокина\экология\картинки экологий\www.bgshop.r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19"/>
            <a:ext cx="3960440" cy="5391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672408" cy="1271738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Б1 </a:t>
            </a:r>
            <a:r>
              <a:rPr lang="ru-RU" sz="1800" b="1" dirty="0" err="1" smtClean="0"/>
              <a:t>Ручин</a:t>
            </a:r>
            <a:r>
              <a:rPr lang="ru-RU" sz="1800" b="1" dirty="0" smtClean="0"/>
              <a:t>, А. Б. </a:t>
            </a:r>
            <a:r>
              <a:rPr lang="ru-RU" sz="1800" b="1" dirty="0" err="1" smtClean="0"/>
              <a:t>Урбоэкология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Р92 для биологов : учебное пособие / А. Б. </a:t>
            </a:r>
            <a:r>
              <a:rPr lang="ru-RU" sz="1800" b="1" dirty="0" err="1" smtClean="0"/>
              <a:t>Ручин</a:t>
            </a:r>
            <a:r>
              <a:rPr lang="ru-RU" sz="1800" b="1" dirty="0" smtClean="0"/>
              <a:t>, В. В. Мещеряков, С. Н. Спиридонов. - М. : </a:t>
            </a:r>
            <a:r>
              <a:rPr lang="ru-RU" sz="1800" b="1" dirty="0" err="1" smtClean="0"/>
              <a:t>КолосС</a:t>
            </a:r>
            <a:r>
              <a:rPr lang="ru-RU" sz="1800" b="1" dirty="0" smtClean="0"/>
              <a:t>, 2009. - 195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772816"/>
            <a:ext cx="3168352" cy="447558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Рассмотрены основные понятия </a:t>
            </a:r>
            <a:r>
              <a:rPr lang="ru-RU" sz="1600" dirty="0" err="1" smtClean="0"/>
              <a:t>урбоэкологии</a:t>
            </a:r>
            <a:r>
              <a:rPr lang="ru-RU" sz="1600" dirty="0" smtClean="0"/>
              <a:t>; охарактеризована экосистема городов, проанализированы динамика и тенденции изменения окружающей среды в городах. Особое внимание уделено проблемам здоровья проживающих в городе людей и способам оздоровления городской среды. Даны представления об экологической экспертизе и мониторинге, охарактеризованы проблемы утилизации отходов в городах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F:\Ане\CCF16122014_0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5966" b="30167"/>
          <a:stretch>
            <a:fillRect/>
          </a:stretch>
        </p:blipFill>
        <p:spPr bwMode="auto">
          <a:xfrm>
            <a:off x="4429191" y="692696"/>
            <a:ext cx="408154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352"/>
            <a:ext cx="3672408" cy="1258464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Б1 </a:t>
            </a:r>
            <a:r>
              <a:rPr lang="ru-RU" sz="1800" b="1" dirty="0" err="1" smtClean="0"/>
              <a:t>Коробкин</a:t>
            </a:r>
            <a:r>
              <a:rPr lang="ru-RU" sz="1800" b="1" dirty="0" smtClean="0"/>
              <a:t>, В. И.  Экология и </a:t>
            </a:r>
            <a:br>
              <a:rPr lang="ru-RU" sz="1800" b="1" dirty="0" smtClean="0"/>
            </a:br>
            <a:r>
              <a:rPr lang="ru-RU" sz="1800" b="1" dirty="0" smtClean="0"/>
              <a:t>К68 охрана окружающей среды : учебник / В. И. </a:t>
            </a:r>
            <a:r>
              <a:rPr lang="ru-RU" sz="1800" b="1" dirty="0" err="1" smtClean="0"/>
              <a:t>Коробкин</a:t>
            </a:r>
            <a:r>
              <a:rPr lang="ru-RU" sz="1800" b="1" dirty="0" smtClean="0"/>
              <a:t>, Л. В. </a:t>
            </a:r>
            <a:r>
              <a:rPr lang="ru-RU" sz="1800" b="1" dirty="0" err="1" smtClean="0"/>
              <a:t>Передельский</a:t>
            </a:r>
            <a:r>
              <a:rPr lang="ru-RU" sz="1800" b="1" dirty="0" smtClean="0"/>
              <a:t>. - М. : </a:t>
            </a:r>
            <a:r>
              <a:rPr lang="ru-RU" sz="1800" b="1" dirty="0" err="1" smtClean="0"/>
              <a:t>КноРус</a:t>
            </a:r>
            <a:r>
              <a:rPr lang="ru-RU" sz="1800" b="1" dirty="0" smtClean="0"/>
              <a:t>, 2013. - 336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060848"/>
            <a:ext cx="3096344" cy="418755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Учебник состоит из двух частей: экологии как комплексной науки и охраны окружающей среды — прикладной науки, опирающейся на законы экологии. Рассмотрены основные положения общей экологии, учения о биосфере, экологии человека; антропогенные воздействия на биосферу, проблемы экологической защиты и охраны окружающей среды. </a:t>
            </a:r>
            <a:endParaRPr lang="ru-RU" sz="1600" dirty="0"/>
          </a:p>
        </p:txBody>
      </p:sp>
      <p:pic>
        <p:nvPicPr>
          <p:cNvPr id="2050" name="Picture 2" descr="F:\Ане\CCF16122014_0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3174" b="26414"/>
          <a:stretch>
            <a:fillRect/>
          </a:stretch>
        </p:blipFill>
        <p:spPr bwMode="auto">
          <a:xfrm>
            <a:off x="4644008" y="846405"/>
            <a:ext cx="4031842" cy="5390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92488" cy="1296144"/>
          </a:xfrm>
        </p:spPr>
        <p:txBody>
          <a:bodyPr/>
          <a:lstStyle/>
          <a:p>
            <a:pPr algn="just" hangingPunct="0"/>
            <a:r>
              <a:rPr lang="ru-RU" sz="1800" b="1" dirty="0" smtClean="0"/>
              <a:t>Е08 </a:t>
            </a:r>
            <a:r>
              <a:rPr lang="ru-RU" sz="1800" b="1" dirty="0" err="1" smtClean="0"/>
              <a:t>Питулько</a:t>
            </a:r>
            <a:r>
              <a:rPr lang="ru-RU" sz="1800" b="1" dirty="0" smtClean="0"/>
              <a:t>, </a:t>
            </a:r>
            <a:r>
              <a:rPr lang="ru-RU" sz="1800" b="1" dirty="0" smtClean="0"/>
              <a:t>В</a:t>
            </a:r>
            <a:r>
              <a:rPr lang="ru-RU" sz="1800" b="1" dirty="0" smtClean="0"/>
              <a:t>. М. Техногенные</a:t>
            </a:r>
            <a:r>
              <a:rPr lang="ru-RU" sz="1800" b="1" dirty="0" smtClean="0"/>
              <a:t>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П35 </a:t>
            </a:r>
            <a:r>
              <a:rPr lang="ru-RU" sz="1800" b="1" dirty="0" smtClean="0"/>
              <a:t>системы </a:t>
            </a:r>
            <a:r>
              <a:rPr lang="ru-RU" sz="1800" b="1" dirty="0" smtClean="0"/>
              <a:t>и экологический риск : учебник / В. М. </a:t>
            </a:r>
            <a:r>
              <a:rPr lang="ru-RU" sz="1800" b="1" dirty="0" err="1" smtClean="0"/>
              <a:t>Питулько</a:t>
            </a:r>
            <a:r>
              <a:rPr lang="ru-RU" sz="1800" b="1" dirty="0" smtClean="0"/>
              <a:t>, В. В. </a:t>
            </a:r>
            <a:r>
              <a:rPr lang="ru-RU" sz="1800" b="1" dirty="0" err="1" smtClean="0"/>
              <a:t>Кулибаба</a:t>
            </a:r>
            <a:r>
              <a:rPr lang="ru-RU" sz="1800" b="1" dirty="0" smtClean="0"/>
              <a:t>, В. В. </a:t>
            </a:r>
            <a:r>
              <a:rPr lang="ru-RU" sz="1800" b="1" dirty="0" err="1" smtClean="0"/>
              <a:t>Растоскуев</a:t>
            </a:r>
            <a:r>
              <a:rPr lang="ru-RU" sz="1800" b="1" dirty="0" smtClean="0"/>
              <a:t> ; под ред. В. М. </a:t>
            </a:r>
            <a:r>
              <a:rPr lang="ru-RU" sz="1800" b="1" dirty="0" err="1" smtClean="0"/>
              <a:t>Питулько</a:t>
            </a:r>
            <a:r>
              <a:rPr lang="ru-RU" sz="1800" b="1" dirty="0" smtClean="0"/>
              <a:t>. - М. : Академия, 2013. - 352 с.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4176464" cy="5181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Учебник создан в соответствии с Федеральным государственным образовательным стандартом по направлению подготовки «Экология и природопользование». Исследованы вопросы оценки состояния технических систем и определения основных составляющих риска. Особое внимание уделено концепции безопасности объектов высокого риска. Дано представление о приемлемом экологическом риске при функционировании природно-техногенных систем в современном обществе. Систематизированы причины появления экологического риска. Представлен анализ нормативно-правового обеспечения охраны окружающей среды, природопользования и экологической безопасности в России и за рубежом. </a:t>
            </a:r>
            <a:endParaRPr lang="ru-RU" sz="1600" dirty="0"/>
          </a:p>
        </p:txBody>
      </p:sp>
      <p:pic>
        <p:nvPicPr>
          <p:cNvPr id="3074" name="Picture 2" descr="F:\Ане\CCF16122014_0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1685" b="26816"/>
          <a:stretch>
            <a:fillRect/>
          </a:stretch>
        </p:blipFill>
        <p:spPr bwMode="auto">
          <a:xfrm>
            <a:off x="4879860" y="836712"/>
            <a:ext cx="3652580" cy="536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04456" cy="1944216"/>
          </a:xfrm>
        </p:spPr>
        <p:txBody>
          <a:bodyPr/>
          <a:lstStyle/>
          <a:p>
            <a:pPr algn="just"/>
            <a:r>
              <a:rPr lang="ru-RU" sz="1800" b="1" dirty="0" err="1" smtClean="0"/>
              <a:t>Ватуева</a:t>
            </a:r>
            <a:r>
              <a:rPr lang="ru-RU" sz="1800" b="1" dirty="0" smtClean="0"/>
              <a:t> О. Б. Анализ существующих способов и оборудования для утилизации осадков сточных вод и перспективы их использования в качестве удобрений для сельского хозяйства. / О. Б. </a:t>
            </a:r>
            <a:r>
              <a:rPr lang="ru-RU" sz="1800" b="1" dirty="0" err="1" smtClean="0"/>
              <a:t>Ватуева</a:t>
            </a:r>
            <a:r>
              <a:rPr lang="ru-RU" sz="1800" b="1" dirty="0" smtClean="0"/>
              <a:t> // Аграрная Россия. – 2013.-№5. – С. 26-32.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564904"/>
            <a:ext cx="3312368" cy="410445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статье приведены основные способы утилизации осадков сточных вод и оборудование, предоставленное на рынке. Показана целесообразность переработки осадков сточных вод в удобрения. Представлены сведения по переработке осадков сточных вод в органоминеральное удобрение с применением </a:t>
            </a:r>
            <a:r>
              <a:rPr lang="ru-RU" sz="1600" dirty="0" err="1" smtClean="0"/>
              <a:t>термовакуумно-импульсной</a:t>
            </a:r>
            <a:r>
              <a:rPr lang="ru-RU" sz="1600" dirty="0" smtClean="0"/>
              <a:t> технологии и оборудование, разработанное для её реализации. 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 descr="F:\Ане\CCF16122014_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6421" b="1756"/>
          <a:stretch>
            <a:fillRect/>
          </a:stretch>
        </p:blipFill>
        <p:spPr bwMode="auto">
          <a:xfrm>
            <a:off x="4788024" y="332656"/>
            <a:ext cx="4032447" cy="6052588"/>
          </a:xfrm>
          <a:prstGeom prst="rect">
            <a:avLst/>
          </a:prstGeom>
          <a:noFill/>
        </p:spPr>
      </p:pic>
      <p:pic>
        <p:nvPicPr>
          <p:cNvPr id="5123" name="Picture 3" descr="F:\Ане\CCF16122014_00002.jpg"/>
          <p:cNvPicPr>
            <a:picLocks noChangeAspect="1" noChangeArrowheads="1"/>
          </p:cNvPicPr>
          <p:nvPr/>
        </p:nvPicPr>
        <p:blipFill>
          <a:blip r:embed="rId3" cstate="print"/>
          <a:srcRect l="3270" t="3540" r="6801" b="3247"/>
          <a:stretch>
            <a:fillRect/>
          </a:stretch>
        </p:blipFill>
        <p:spPr bwMode="auto">
          <a:xfrm>
            <a:off x="4355976" y="1484783"/>
            <a:ext cx="3672408" cy="527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4032448" cy="1330472"/>
          </a:xfrm>
        </p:spPr>
        <p:txBody>
          <a:bodyPr/>
          <a:lstStyle/>
          <a:p>
            <a:pPr algn="just"/>
            <a:r>
              <a:rPr lang="ru-RU" sz="1800" b="1" dirty="0" smtClean="0"/>
              <a:t>Бондарев А.Я. Охрана природы: от фрагментарного к </a:t>
            </a:r>
            <a:r>
              <a:rPr lang="ru-RU" sz="1800" b="1" dirty="0" err="1" smtClean="0"/>
              <a:t>экосистемному</a:t>
            </a:r>
            <a:r>
              <a:rPr lang="ru-RU" sz="1800" b="1" dirty="0" smtClean="0"/>
              <a:t> принципу / А. Я. Бондарев // Вестник Алтайского государственного аграрного университета . – 2014. - №7. – С.99-103.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988840"/>
            <a:ext cx="3528392" cy="486916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 статье  говорится, что благополучие человечества зависит от состояния биосферы. Проблемы природопользования обостряются в связи с ростом народонаселения, нарушениями климатического гомеостаза и одновременной деградацией многих экосистем, что привело к уменьшению биологической продуктивности акваторий и территории и их хозяйственной производительности. Приведенные наблюдения подтверждает отсутствие комплексного природопользования, внятной природоохранной политики и должного мониторинга за состоянием окружающей среды.</a:t>
            </a:r>
          </a:p>
          <a:p>
            <a:endParaRPr lang="ru-RU" dirty="0"/>
          </a:p>
        </p:txBody>
      </p:sp>
      <p:pic>
        <p:nvPicPr>
          <p:cNvPr id="4098" name="Picture 2" descr="F:\Ане\CCF16122014_0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0095" b="-8"/>
          <a:stretch>
            <a:fillRect/>
          </a:stretch>
        </p:blipFill>
        <p:spPr bwMode="auto">
          <a:xfrm>
            <a:off x="4785747" y="260647"/>
            <a:ext cx="4000023" cy="5688633"/>
          </a:xfrm>
          <a:prstGeom prst="rect">
            <a:avLst/>
          </a:prstGeom>
          <a:noFill/>
        </p:spPr>
      </p:pic>
      <p:pic>
        <p:nvPicPr>
          <p:cNvPr id="4100" name="Picture 4" descr="F:\Ане\CCF16122014_00003.jpg"/>
          <p:cNvPicPr>
            <a:picLocks noChangeAspect="1" noChangeArrowheads="1"/>
          </p:cNvPicPr>
          <p:nvPr/>
        </p:nvPicPr>
        <p:blipFill>
          <a:blip r:embed="rId3" cstate="print"/>
          <a:srcRect l="20690" t="3262" b="2180"/>
          <a:stretch>
            <a:fillRect/>
          </a:stretch>
        </p:blipFill>
        <p:spPr bwMode="auto">
          <a:xfrm>
            <a:off x="4419701" y="1196752"/>
            <a:ext cx="3608683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1887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Сохраним природу для будущих поколений </vt:lpstr>
      <vt:lpstr>Слайд 2</vt:lpstr>
      <vt:lpstr>   Б1 Экология : учебное  пособие для  Э40 бакалавров / под ред. А. В. Тотая. - 3-е изд., испр. и доп. - М. : Юрайт, 2013. - 411 с.</vt:lpstr>
      <vt:lpstr>Б1 Экология России : учебник / под ред.  Э40 А.В. Смурова, В.В. Снакина. - М. : Академия, 2011. - 352 с. </vt:lpstr>
      <vt:lpstr>Б1 Ручин, А. Б. Урбоэкология  Р92 для биологов : учебное пособие / А. Б. Ручин, В. В. Мещеряков, С. Н. Спиридонов. - М. : КолосС, 2009. - 195 с. </vt:lpstr>
      <vt:lpstr>Б1 Коробкин, В. И.  Экология и  К68 охрана окружающей среды : учебник / В. И. Коробкин, Л. В. Передельский. - М. : КноРус, 2013. - 336 с. </vt:lpstr>
      <vt:lpstr>Е08 Питулько, В. М. Техногенные  П35 системы и экологический риск : учебник / В. М. Питулько, В. В. Кулибаба, В. В. Растоскуев ; под ред. В. М. Питулько. - М. : Академия, 2013. - 352 с. </vt:lpstr>
      <vt:lpstr>Ватуева О. Б. Анализ существующих способов и оборудования для утилизации осадков сточных вод и перспективы их использования в качестве удобрений для сельского хозяйства. / О. Б. Ватуева // Аграрная Россия. – 2013.-№5. – С. 26-32.</vt:lpstr>
      <vt:lpstr>Бондарев А.Я. Охрана природы: от фрагментарного к экосистемному принципу / А. Я. Бондарев // Вестник Алтайского государственного аграрного университета . – 2014. - №7. – С.99-103.</vt:lpstr>
      <vt:lpstr>   Б1 Бродский А. К. Экология:  Б88  учебник /А. К. Бродский. – М.: КНОРУС, 2012. – 272 с. </vt:lpstr>
      <vt:lpstr>Б1 Прохоров, Б. Б.  Социальная П84  экология : учебник / Б. Б. Прохоров. - Изд. 5-е, стереотип. - М. : Академия, 2010. - 416 с.</vt:lpstr>
      <vt:lpstr>Е 48 Коростелёва Л. А. Основы экологии  К68 микроорганизмов : учебное пособие  / Л. А. Коростелёва, А. Г. Кощаев. - СПб. : Лань, 2013. - 240 с. </vt:lpstr>
      <vt:lpstr> Б1   Дмитриев В. В. Прикладная экология: Д53  учебник / В. В. Дмитриев, А. И. Жиров, А. Н. Ласточкин. - М. : Академия, 2008. - 608 с. </vt:lpstr>
      <vt:lpstr>Б1 Почекаева, Е. И. Окружающая среда П65  и человек : учебное пособие / под ред. Ю.В. Новикова. - Ростов н/Д : Феникс, 2012. - 573 с. </vt:lpstr>
      <vt:lpstr> Б1  Келина Н. Ю.  Экология человека :  К34 учебное пособие / Н. Ю. Келина, Н. В. Безручко. - Ростов н/Д : Феникс, 2009. - 394 с. </vt:lpstr>
      <vt:lpstr> Б1  Кисленко В. Н. Общая и ветеринарная К44  экология : учебник / В. Н. Кисленко , Н. А. Калиненко. - М. : Колосс, 2006. - 344 с. </vt:lpstr>
      <vt:lpstr>   Е4 Экология микроорганизмов :  Э40 учебник ред. А. И. Нетрусов. - 2-е изд. - М. : Юрайт, 2013. - 268 с.</vt:lpstr>
      <vt:lpstr>Е08 Биологический контроль окружающей Б63 среды: биоиндикация и биотестирование: учеб. пособие для студ. высш. учеб. заведений / Под ред. О. П. Мелеховой, Е. И. Сарапульцевой. – М. : ИЦ «Академия», 2010. – 288 с.</vt:lpstr>
      <vt:lpstr>   Б1 Экология: учебник / Под ред. Г Э40  В. Тягунова, Ю. Г. Ярошенко. – М.: КНОРУС, 2012. – 304 с.</vt:lpstr>
      <vt:lpstr>Б1 Колесников С. И. Экологические  К60 основы природопользования: учебник / С. И. Колесников. – М.: Издательско- торговая компания «Дашков и К», 2010. – 304 с.</vt:lpstr>
      <vt:lpstr>  Б1 Болтнев В. Е. Экология: учебное  Б79 пособие / В. Е.  Болтнев. – Старый Оскол: ТНТ,  2011. – 352 с.</vt:lpstr>
      <vt:lpstr>Б1 Хван Т. А. Экология. Основы  Х30 рационального природопользования: учеб. пособие / Т. А. Хван, М. В. Шишкина. – М.: Юрайт, 2011. – 319 с.</vt:lpstr>
      <vt:lpstr>Б1Прохоров Б. Б. Экология человека: учеб П84  . для студ. высш. учеб. заведений / Б. Б. Прохоров. – М.: ИЦ «Академия», 2010. – 320 с.</vt:lpstr>
      <vt:lpstr>Е08 Биологический контроль окружающей Б63  среды: генетический мониторинг: учеб. пособие для студ. высш. проф. образования / Под ред. С. А. Гераськина и Е. И. Сарапульцевой. – М. : ИЦ «Академия», 2010.  – 208 с.</vt:lpstr>
      <vt:lpstr>Б1 Твердислов В. А. Биофизическая  Т26 экология / В. А. Твердислов, А. Э. Сидорова, Л. В. Яковенко. – М.: КРАСАНД, 2012. – 544 с.</vt:lpstr>
      <vt:lpstr>Б1 Разяпов А. З. Методы контроля и  Р17 системы мониторинга загрязнений окружающей среды: моногр. / А. З. Разяпов. – М.: Изд. Дом МИСиС, 2011. – 220 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 1   Б 88  Бродский А. К. Экология: учебник / А. К. Бродский. – М.: КНОРУС, 2012. – 272 с.</dc:title>
  <cp:lastModifiedBy>sorokina_an</cp:lastModifiedBy>
  <cp:revision>104</cp:revision>
  <dcterms:modified xsi:type="dcterms:W3CDTF">2014-12-17T07:19:02Z</dcterms:modified>
</cp:coreProperties>
</file>