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9" r:id="rId2"/>
    <p:sldId id="262" r:id="rId3"/>
    <p:sldId id="261" r:id="rId4"/>
    <p:sldId id="269" r:id="rId5"/>
    <p:sldId id="263" r:id="rId6"/>
    <p:sldId id="320" r:id="rId7"/>
    <p:sldId id="313" r:id="rId8"/>
    <p:sldId id="274" r:id="rId9"/>
    <p:sldId id="264" r:id="rId10"/>
    <p:sldId id="266" r:id="rId11"/>
    <p:sldId id="267" r:id="rId12"/>
    <p:sldId id="272" r:id="rId13"/>
    <p:sldId id="268" r:id="rId14"/>
    <p:sldId id="277" r:id="rId15"/>
    <p:sldId id="330" r:id="rId16"/>
    <p:sldId id="316" r:id="rId17"/>
    <p:sldId id="324" r:id="rId18"/>
    <p:sldId id="319" r:id="rId19"/>
    <p:sldId id="288" r:id="rId20"/>
    <p:sldId id="296" r:id="rId21"/>
    <p:sldId id="328" r:id="rId22"/>
    <p:sldId id="287" r:id="rId23"/>
    <p:sldId id="322" r:id="rId24"/>
    <p:sldId id="300" r:id="rId25"/>
    <p:sldId id="327" r:id="rId26"/>
    <p:sldId id="297" r:id="rId27"/>
    <p:sldId id="326" r:id="rId28"/>
    <p:sldId id="302" r:id="rId29"/>
    <p:sldId id="323" r:id="rId30"/>
    <p:sldId id="286" r:id="rId31"/>
    <p:sldId id="298" r:id="rId32"/>
    <p:sldId id="284" r:id="rId33"/>
    <p:sldId id="293" r:id="rId34"/>
    <p:sldId id="294" r:id="rId35"/>
    <p:sldId id="310" r:id="rId36"/>
    <p:sldId id="315" r:id="rId37"/>
    <p:sldId id="311" r:id="rId38"/>
    <p:sldId id="295" r:id="rId39"/>
    <p:sldId id="292" r:id="rId40"/>
    <p:sldId id="325" r:id="rId41"/>
    <p:sldId id="259" r:id="rId42"/>
    <p:sldId id="321" r:id="rId43"/>
    <p:sldId id="303" r:id="rId44"/>
    <p:sldId id="307" r:id="rId45"/>
    <p:sldId id="291" r:id="rId46"/>
    <p:sldId id="304" r:id="rId47"/>
    <p:sldId id="308" r:id="rId48"/>
    <p:sldId id="305" r:id="rId49"/>
    <p:sldId id="309" r:id="rId50"/>
    <p:sldId id="270" r:id="rId51"/>
    <p:sldId id="275" r:id="rId52"/>
    <p:sldId id="276" r:id="rId53"/>
    <p:sldId id="278" r:id="rId54"/>
    <p:sldId id="281" r:id="rId55"/>
    <p:sldId id="282" r:id="rId56"/>
    <p:sldId id="279" r:id="rId57"/>
    <p:sldId id="280" r:id="rId58"/>
    <p:sldId id="271" r:id="rId59"/>
    <p:sldId id="314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7" autoAdjust="0"/>
    <p:restoredTop sz="94660"/>
  </p:normalViewPr>
  <p:slideViewPr>
    <p:cSldViewPr>
      <p:cViewPr>
        <p:scale>
          <a:sx n="80" d="100"/>
          <a:sy n="80" d="100"/>
        </p:scale>
        <p:origin x="-2658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8" name="Picture 8" descr="C:\Documents and Settings\sorokina_an\Рабочий стол\яч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4016" cy="6858000"/>
          </a:xfrm>
          <a:prstGeom prst="rect">
            <a:avLst/>
          </a:prstGeom>
          <a:noFill/>
        </p:spPr>
      </p:pic>
      <p:sp>
        <p:nvSpPr>
          <p:cNvPr id="40962" name="AutoShape 2" descr="https://pbs.twimg.com/media/Dq1vfKfXcAAYlXS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5" name="AutoShape 5" descr="https://img3.goodfon.ru/original/1920x1200/6/74/priroda-nebo-oblaka-svezhes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3" descr="C:\Documents and Settings\sorokina_an\Рабочий стол\49858_17cea0bc0eaaa073a4f1cee4702275cf6428e9b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830" y="620688"/>
            <a:ext cx="8566340" cy="6048672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latin typeface="Bookman Old Style" panose="02050604050505020204" pitchFamily="18" charset="0"/>
              </a:rPr>
              <a:t>ФГБОУ ВО Белгородский ГАУ</a:t>
            </a:r>
          </a:p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latin typeface="Bookman Old Style" panose="02050604050505020204" pitchFamily="18" charset="0"/>
              </a:rPr>
              <a:t>Управление библиотечно-информационных ресурсов</a:t>
            </a:r>
            <a:endParaRPr lang="ru-RU" sz="2400" b="1" dirty="0">
              <a:ln>
                <a:solidFill>
                  <a:schemeClr val="bg1"/>
                </a:solidFill>
              </a:ln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37178" y="6381328"/>
            <a:ext cx="1673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ln>
                  <a:solidFill>
                    <a:schemeClr val="bg1"/>
                  </a:solidFill>
                </a:ln>
                <a:latin typeface="Bookman Old Style" panose="02050604050505020204" pitchFamily="18" charset="0"/>
              </a:rPr>
              <a:t>2019 год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34076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0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Пока мы едины, </a:t>
            </a:r>
          </a:p>
          <a:p>
            <a:pPr algn="ctr">
              <a:spcBef>
                <a:spcPct val="0"/>
              </a:spcBef>
            </a:pPr>
            <a:r>
              <a:rPr lang="ru-RU" sz="60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мы непобедимы</a:t>
            </a:r>
            <a:r>
              <a:rPr lang="ru-RU" altLang="ru-RU" sz="60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21890" y="5517232"/>
            <a:ext cx="6470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latin typeface="Bookman Old Style" panose="02050604050505020204" pitchFamily="18" charset="0"/>
              </a:rPr>
              <a:t>(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4 ноября- День народного единства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latin typeface="Bookman Old Style" panose="02050604050505020204" pitchFamily="18" charset="0"/>
              </a:rPr>
              <a:t>)</a:t>
            </a:r>
          </a:p>
        </p:txBody>
      </p:sp>
    </p:spTree>
  </p:cSld>
  <p:clrMapOvr>
    <a:masterClrMapping/>
  </p:clrMapOvr>
  <p:transition advTm="1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2029"/>
          <a:stretch/>
        </p:blipFill>
        <p:spPr bwMode="auto">
          <a:xfrm>
            <a:off x="12982" y="0"/>
            <a:ext cx="9144000" cy="191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132856"/>
            <a:ext cx="914400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ФЗ РФ «О днях воинской славы (победных днях) России»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1889651" y="3030789"/>
            <a:ext cx="360040" cy="50405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77479"/>
            <a:ext cx="4699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657" y="2974842"/>
            <a:ext cx="4699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83" y="4149080"/>
            <a:ext cx="9131018" cy="181588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b="1" dirty="0">
                <a:solidFill>
                  <a:schemeClr val="tx1"/>
                </a:solidFill>
              </a:rPr>
              <a:t>Дни славных побед, которые сыграли решающую роль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в </a:t>
            </a:r>
            <a:r>
              <a:rPr lang="ru-RU" sz="2800" b="1" dirty="0">
                <a:solidFill>
                  <a:schemeClr val="tx1"/>
                </a:solidFill>
              </a:rPr>
              <a:t>истории страны и в которых российские войска завоевали себе почет и уважение современников и благодарную память </a:t>
            </a:r>
            <a:r>
              <a:rPr lang="ru-RU" sz="2800" b="1" dirty="0" smtClean="0">
                <a:solidFill>
                  <a:schemeClr val="tx1"/>
                </a:solidFill>
              </a:rPr>
              <a:t>потомков 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343230"/>
      </p:ext>
    </p:extLst>
  </p:cSld>
  <p:clrMapOvr>
    <a:masterClrMapping/>
  </p:clrMapOvr>
  <p:transition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34" y="3356992"/>
            <a:ext cx="8964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arabicParenR"/>
            </a:pPr>
            <a:r>
              <a:rPr lang="ru-RU" sz="2800" b="1" dirty="0" smtClean="0"/>
              <a:t>4 </a:t>
            </a:r>
            <a:r>
              <a:rPr lang="ru-RU" sz="2800" b="1" dirty="0"/>
              <a:t>ноября – это день единства </a:t>
            </a:r>
          </a:p>
          <a:p>
            <a:pPr algn="ctr"/>
            <a:r>
              <a:rPr lang="ru-RU" sz="2800" b="1" dirty="0" smtClean="0"/>
              <a:t>всех </a:t>
            </a:r>
            <a:r>
              <a:rPr lang="ru-RU" sz="2800" b="1" dirty="0"/>
              <a:t>российских </a:t>
            </a:r>
            <a:r>
              <a:rPr lang="ru-RU" sz="2800" b="1" dirty="0" smtClean="0"/>
              <a:t>народов; </a:t>
            </a:r>
          </a:p>
          <a:p>
            <a:pPr algn="ctr"/>
            <a:r>
              <a:rPr lang="ru-RU" sz="2800" b="1" dirty="0" smtClean="0"/>
              <a:t>2) 4 </a:t>
            </a:r>
            <a:r>
              <a:rPr lang="ru-RU" sz="2800" b="1" dirty="0"/>
              <a:t>ноября – это день спасения России от самой большой опасности, которая когда - либо ей </a:t>
            </a:r>
            <a:r>
              <a:rPr lang="ru-RU" sz="2800" b="1" dirty="0" smtClean="0"/>
              <a:t>грозила; </a:t>
            </a:r>
          </a:p>
          <a:p>
            <a:pPr algn="ctr"/>
            <a:r>
              <a:rPr lang="ru-RU" sz="2800" b="1" dirty="0" smtClean="0"/>
              <a:t>3) 4 </a:t>
            </a:r>
            <a:r>
              <a:rPr lang="ru-RU" sz="2800" b="1" dirty="0"/>
              <a:t>ноября – это возрожденный праздник со своей историей, а не просто замена 7 </a:t>
            </a:r>
            <a:r>
              <a:rPr lang="ru-RU" sz="2800" b="1" dirty="0" smtClean="0"/>
              <a:t>ноября</a:t>
            </a:r>
            <a:r>
              <a:rPr lang="ru-RU" sz="2800" b="1" dirty="0"/>
              <a:t>;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4) 4 </a:t>
            </a:r>
            <a:r>
              <a:rPr lang="ru-RU" sz="2800" b="1" dirty="0"/>
              <a:t>ноября – это день реальных дел, а не сомнительных маршей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689"/>
          <a:stretch/>
        </p:blipFill>
        <p:spPr bwMode="auto">
          <a:xfrm>
            <a:off x="1377922" y="126951"/>
            <a:ext cx="6388156" cy="3302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2917780"/>
      </p:ext>
    </p:extLst>
  </p:cSld>
  <p:clrMapOvr>
    <a:masterClrMapping/>
  </p:clrMapOvr>
  <p:transition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18570"/>
            <a:ext cx="917604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4 ноября этот день соединения прошлого, настоящего и будущего, объединения всех людей нашей огромной страны в любви друг к другу, к своему краю, к России.</a:t>
            </a:r>
          </a:p>
          <a:p>
            <a:pPr algn="ctr"/>
            <a:r>
              <a:rPr lang="ru-RU" sz="2800" b="1" dirty="0"/>
              <a:t>Память о событиях такого масштаба ни в коем случае не должна быть утрачена потомками. В этой памяти мы черпаем силы для преодоления трудностей, в этой памяти – мы единый и непобедимый русский народ, хранитель Православной Веры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120808"/>
            <a:ext cx="4824536" cy="3216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68462554"/>
      </p:ext>
    </p:extLst>
  </p:cSld>
  <p:clrMapOvr>
    <a:masterClrMapping/>
  </p:clrMapOvr>
  <p:transition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08" y="3140968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День народного единства фактически пришёл на смену Дню примирения и согласия, который с 1996 года отмечался 7 ноября. С 2005 года 7 ноября считается днём проведения военного парада на Красной площади в ознаменование 24 годовщины Великой Октябрьской социалистической революции 1917 года. Теперь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7 </a:t>
            </a:r>
            <a:r>
              <a:rPr lang="ru-RU" sz="2800" b="1" dirty="0"/>
              <a:t>ноября - рабочий день, а выходной день перенесён на 4 ноября – День Народного единства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62" r="6683"/>
          <a:stretch/>
        </p:blipFill>
        <p:spPr bwMode="auto">
          <a:xfrm>
            <a:off x="4234070" y="116632"/>
            <a:ext cx="4810539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155"/>
          <a:stretch/>
        </p:blipFill>
        <p:spPr bwMode="auto">
          <a:xfrm>
            <a:off x="107504" y="116632"/>
            <a:ext cx="4054558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52801540"/>
      </p:ext>
    </p:extLst>
  </p:cSld>
  <p:clrMapOvr>
    <a:masterClrMapping/>
  </p:clrMapOvr>
  <p:transition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8092328" cy="4248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/>
              <a:t>Смутное время</a:t>
            </a:r>
          </a:p>
        </p:txBody>
      </p:sp>
    </p:spTree>
    <p:extLst>
      <p:ext uri="{BB962C8B-B14F-4D97-AF65-F5344CB8AC3E}">
        <p14:creationId xmlns="" xmlns:p14="http://schemas.microsoft.com/office/powerpoint/2010/main" val="470058789"/>
      </p:ext>
    </p:extLst>
  </p:cSld>
  <p:clrMapOvr>
    <a:masterClrMapping/>
  </p:clrMapOvr>
  <p:transition advTm="1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21087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Н</a:t>
            </a:r>
            <a:r>
              <a:rPr lang="ru-RU" sz="2800" b="1" dirty="0" smtClean="0"/>
              <a:t>ачало </a:t>
            </a:r>
            <a:r>
              <a:rPr lang="en-US" sz="2800" b="1" dirty="0" smtClean="0"/>
              <a:t>XVII</a:t>
            </a:r>
            <a:r>
              <a:rPr lang="ru-RU" sz="2800" b="1" dirty="0" smtClean="0"/>
              <a:t> века </a:t>
            </a:r>
            <a:r>
              <a:rPr lang="ru-RU" sz="2800" b="1" dirty="0"/>
              <a:t>в истории нашего государства называют Смутным временем. Одной из причин Смуты стало пресечение законной московской династии Рюриковичей. Это совпало с разрухой, голодом, запустением центральной части русских земель, которые стали следствием неразумной политики Ивана Грозного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4624"/>
            <a:ext cx="579120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07771627"/>
      </p:ext>
    </p:extLst>
  </p:cSld>
  <p:clrMapOvr>
    <a:masterClrMapping/>
  </p:clrMapOvr>
  <p:transition advTm="1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0120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После смерти царя Ивана Грозного русское государство вступило в 30-летний трагичный период своей истории, получивший название «Смутное время»</a:t>
            </a:r>
            <a:endParaRPr lang="ru-RU" sz="2800" b="1" dirty="0"/>
          </a:p>
        </p:txBody>
      </p:sp>
      <p:pic>
        <p:nvPicPr>
          <p:cNvPr id="70658" name="Picture 2" descr="Картинки по запросу иван грозн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5795" y="188640"/>
            <a:ext cx="6432410" cy="5081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8072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Гумилев, Л. Н. </a:t>
            </a:r>
          </a:p>
          <a:p>
            <a:r>
              <a:rPr lang="ru-RU" sz="2400" b="1" dirty="0" smtClean="0"/>
              <a:t>Смутное время / Л.Н. Гумилев // От Руси к России: очерки этнической истории. – М.: Экопрос, 1992. – С. 218-238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45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Т3(2)</a:t>
            </a:r>
          </a:p>
          <a:p>
            <a:r>
              <a:rPr lang="ru-RU" sz="2400" b="1" dirty="0" smtClean="0"/>
              <a:t>Г94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936104" cy="94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2195736" y="188640"/>
            <a:ext cx="6624736" cy="79208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Эта книга находится в библиотечном фонде Университета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2370360"/>
            <a:ext cx="55081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Смутное временя - это был период децентрализации государства, когда происходила частая смена правителей, народные восстания, складывалась очень непростая экономическая ситуация. Во внутренние дела России вмешивались иностранные государства. Это был тяжелейший политический и социально-экономический кризис, поставивший страну на грань разрушения и распада</a:t>
            </a:r>
          </a:p>
        </p:txBody>
      </p:sp>
      <p:pic>
        <p:nvPicPr>
          <p:cNvPr id="5121" name="Picture 1" descr="C:\Documents and Settings\sorokina_an\Рабочий стол\день народного единства\CCF21102019_00000.jpg"/>
          <p:cNvPicPr>
            <a:picLocks noChangeAspect="1" noChangeArrowheads="1"/>
          </p:cNvPicPr>
          <p:nvPr/>
        </p:nvPicPr>
        <p:blipFill>
          <a:blip r:embed="rId3" cstate="print"/>
          <a:srcRect l="32109" t="2439" r="8743" b="28049"/>
          <a:stretch>
            <a:fillRect/>
          </a:stretch>
        </p:blipFill>
        <p:spPr bwMode="auto">
          <a:xfrm>
            <a:off x="5436096" y="2204864"/>
            <a:ext cx="2105526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 descr="C:\Documents and Settings\sorokina_an\Рабочий стол\день народного единства\CCF21102019_00001.jpg"/>
          <p:cNvPicPr>
            <a:picLocks noChangeAspect="1" noChangeArrowheads="1"/>
          </p:cNvPicPr>
          <p:nvPr/>
        </p:nvPicPr>
        <p:blipFill>
          <a:blip r:embed="rId4" cstate="print"/>
          <a:srcRect l="2980" t="19355" r="44868" b="16129"/>
          <a:stretch>
            <a:fillRect/>
          </a:stretch>
        </p:blipFill>
        <p:spPr bwMode="auto">
          <a:xfrm>
            <a:off x="6876256" y="3140968"/>
            <a:ext cx="2074203" cy="3555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20688"/>
            <a:ext cx="914400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Смутное время (1598-1613 года)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683568" y="1412776"/>
            <a:ext cx="360040" cy="50405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трелка вниз 4"/>
          <p:cNvSpPr/>
          <p:nvPr/>
        </p:nvSpPr>
        <p:spPr>
          <a:xfrm>
            <a:off x="7236296" y="1412776"/>
            <a:ext cx="360040" cy="230425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>
            <a:off x="4788024" y="1412776"/>
            <a:ext cx="360040" cy="144016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2843808" y="1340768"/>
            <a:ext cx="360040" cy="108012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7588" name="Picture 4" descr="https://st03.kakprosto.ru/tumb/680/images/article/2017/4/11/274181_58eccc4ccce4258eccc4ccce8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1800628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51520" y="4293096"/>
            <a:ext cx="12536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Борис </a:t>
            </a:r>
          </a:p>
          <a:p>
            <a:pPr algn="ctr"/>
            <a:r>
              <a:rPr lang="ru-RU" sz="2400" b="1" dirty="0" smtClean="0"/>
              <a:t>Годунов</a:t>
            </a:r>
          </a:p>
        </p:txBody>
      </p:sp>
      <p:pic>
        <p:nvPicPr>
          <p:cNvPr id="67590" name="Picture 6" descr="Картинки по запросу лжедмитрий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564904"/>
            <a:ext cx="2212257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907704" y="4869160"/>
            <a:ext cx="20942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Лжедмитрий </a:t>
            </a:r>
            <a:r>
              <a:rPr lang="en-US" sz="2400" b="1" dirty="0" smtClean="0"/>
              <a:t>I</a:t>
            </a:r>
            <a:endParaRPr lang="ru-RU" sz="2400" b="1" dirty="0" smtClean="0"/>
          </a:p>
        </p:txBody>
      </p:sp>
      <p:pic>
        <p:nvPicPr>
          <p:cNvPr id="67592" name="Picture 8" descr="Картинки по запросу василий шуйский"/>
          <p:cNvPicPr>
            <a:picLocks noChangeAspect="1" noChangeArrowheads="1"/>
          </p:cNvPicPr>
          <p:nvPr/>
        </p:nvPicPr>
        <p:blipFill>
          <a:blip r:embed="rId4" cstate="print"/>
          <a:srcRect l="22871" r="25701"/>
          <a:stretch>
            <a:fillRect/>
          </a:stretch>
        </p:blipFill>
        <p:spPr bwMode="auto">
          <a:xfrm>
            <a:off x="4139952" y="2996952"/>
            <a:ext cx="1666471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283968" y="5157192"/>
            <a:ext cx="14013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Василий </a:t>
            </a:r>
          </a:p>
          <a:p>
            <a:pPr algn="ctr"/>
            <a:r>
              <a:rPr lang="ru-RU" sz="2400" b="1" dirty="0" smtClean="0"/>
              <a:t>Шуйский</a:t>
            </a:r>
          </a:p>
        </p:txBody>
      </p:sp>
      <p:sp>
        <p:nvSpPr>
          <p:cNvPr id="67594" name="AutoShape 10" descr="Картинки по запросу семибоярщи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596" name="AutoShape 12" descr="Картинки по запросу семибоярщи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7597" name="Picture 13" descr="C:\Documents and Settings\sorokina_an\Рабочий стол\hq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3861048"/>
            <a:ext cx="2808312" cy="196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372200" y="5877272"/>
            <a:ext cx="2275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Семибоярщина</a:t>
            </a:r>
          </a:p>
        </p:txBody>
      </p:sp>
    </p:spTree>
  </p:cSld>
  <p:clrMapOvr>
    <a:masterClrMapping/>
  </p:clrMapOvr>
  <p:transition advTm="1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245" y="4638615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Стремясь преодолеть разруху, власти ужесточили политику закрепощения крестьян, увеличили налоговый гнет. Это вызвало протест народа. Распри между боярами и дворянами привели к ослаблению государственной власти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82" t="40869" r="50036" b="21304"/>
          <a:stretch/>
        </p:blipFill>
        <p:spPr bwMode="auto">
          <a:xfrm>
            <a:off x="1835697" y="209196"/>
            <a:ext cx="5883382" cy="4429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06932077"/>
      </p:ext>
    </p:extLst>
  </p:cSld>
  <p:clrMapOvr>
    <a:masterClrMapping/>
  </p:clrMapOvr>
  <p:transition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44" y="692696"/>
            <a:ext cx="91440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/>
              <a:t>Единство – основа существования для такого многонационального и многоконфессионального государства, как Россия</a:t>
            </a:r>
          </a:p>
          <a:p>
            <a:pPr algn="ctr"/>
            <a:endParaRPr lang="ru-RU" sz="200" b="1" dirty="0" smtClean="0"/>
          </a:p>
          <a:p>
            <a:pPr algn="ctr"/>
            <a:endParaRPr lang="ru-RU" sz="200" b="1" dirty="0"/>
          </a:p>
          <a:p>
            <a:pPr algn="ctr"/>
            <a:endParaRPr lang="ru-RU" sz="200" b="1" dirty="0" smtClean="0"/>
          </a:p>
          <a:p>
            <a:pPr algn="ctr"/>
            <a:endParaRPr lang="ru-RU" sz="200" b="1" dirty="0"/>
          </a:p>
          <a:p>
            <a:pPr algn="ctr"/>
            <a:endParaRPr lang="ru-RU" sz="200" b="1" dirty="0" smtClean="0"/>
          </a:p>
          <a:p>
            <a:pPr algn="ctr"/>
            <a:endParaRPr lang="ru-RU" sz="200" b="1" dirty="0"/>
          </a:p>
          <a:p>
            <a:pPr algn="r"/>
            <a:endParaRPr lang="ru-RU" sz="200" b="1" dirty="0" smtClean="0"/>
          </a:p>
          <a:p>
            <a:pPr algn="r"/>
            <a:endParaRPr lang="ru-RU" sz="200" b="1" dirty="0"/>
          </a:p>
          <a:p>
            <a:pPr algn="r"/>
            <a:endParaRPr lang="ru-RU" sz="200" b="1" dirty="0" smtClean="0"/>
          </a:p>
          <a:p>
            <a:pPr algn="r"/>
            <a:r>
              <a:rPr lang="ru-RU" sz="3200" b="1" dirty="0" smtClean="0"/>
              <a:t>Д.А</a:t>
            </a:r>
            <a:r>
              <a:rPr lang="ru-RU" sz="3200" b="1" dirty="0"/>
              <a:t>. Медведев </a:t>
            </a:r>
          </a:p>
        </p:txBody>
      </p:sp>
    </p:spTree>
    <p:extLst>
      <p:ext uri="{BB962C8B-B14F-4D97-AF65-F5344CB8AC3E}">
        <p14:creationId xmlns="" xmlns:p14="http://schemas.microsoft.com/office/powerpoint/2010/main" val="3947782522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86916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Давние недруги России – поляки, шведы, татары, довольные ее ослаблением, были готовы захватить русские земли. Никогда русское государство не было так близко к распаду, как в период Смутного времени </a:t>
            </a:r>
            <a:endParaRPr lang="ru-RU" sz="2800" b="1" dirty="0"/>
          </a:p>
        </p:txBody>
      </p:sp>
      <p:pic>
        <p:nvPicPr>
          <p:cNvPr id="1026" name="Picture 2" descr="https://avatars.mds.yandex.net/get-zen_doc/965902/pub_5cdad6c00de4a600b3daeb0d_5cdad6fac9c89500afe95b40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207" y="188640"/>
            <a:ext cx="6255586" cy="4457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71467577"/>
              </p:ext>
            </p:extLst>
          </p:nvPr>
        </p:nvGraphicFramePr>
        <p:xfrm>
          <a:off x="6228184" y="2919720"/>
          <a:ext cx="2649648" cy="3749640"/>
        </p:xfrm>
        <a:graphic>
          <a:graphicData uri="http://schemas.openxmlformats.org/presentationml/2006/ole">
            <p:oleObj spid="_x0000_s1038" name="Acrobat Document" r:id="rId3" imgW="5666994" imgH="8019860" progId="AcroExch.Document.11">
              <p:embed/>
            </p:oleObj>
          </a:graphicData>
        </a:graphic>
      </p:graphicFrame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2195736" y="188640"/>
            <a:ext cx="6624736" cy="79208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Эта статья находится в электронно-библиотечной системе «Лань»</a:t>
            </a:r>
            <a:endParaRPr lang="ru-RU" sz="20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936104" cy="94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924944"/>
            <a:ext cx="61561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В годы Первой мировой войны в России была проведена всесторонняя мобилизация морально-психологического потенциала российского общества. </a:t>
            </a:r>
          </a:p>
          <a:p>
            <a:pPr algn="ctr"/>
            <a:r>
              <a:rPr lang="ru-RU" sz="2400" b="1" dirty="0" smtClean="0"/>
              <a:t>Одним из приемов мобилизации стало обращение к подвигу нижегородца </a:t>
            </a:r>
          </a:p>
          <a:p>
            <a:pPr algn="ctr"/>
            <a:r>
              <a:rPr lang="ru-RU" sz="2400" b="1" dirty="0" err="1" smtClean="0"/>
              <a:t>Козьмы</a:t>
            </a:r>
            <a:r>
              <a:rPr lang="ru-RU" sz="2400" b="1" dirty="0" smtClean="0"/>
              <a:t> Минина – инициатора создания народного ополчения, освободившего Москву от иностранных </a:t>
            </a:r>
            <a:endParaRPr lang="ru-RU" sz="2400" b="1" dirty="0"/>
          </a:p>
          <a:p>
            <a:pPr algn="ctr"/>
            <a:r>
              <a:rPr lang="ru-RU" sz="2400" b="1" dirty="0" smtClean="0"/>
              <a:t>интервентов в 1612 году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98072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Сапон, В.П. «Козьма Минин... Встает и, смотрит на нас...» / </a:t>
            </a:r>
          </a:p>
          <a:p>
            <a:r>
              <a:rPr lang="ru-RU" sz="2400" b="1" dirty="0" smtClean="0"/>
              <a:t>В.П. Сапон // Вестник Пермского университета. Серия: История. — 2014. — № 4. — С. 44-50. — ISSN 2219-3111. — Текст: электронный // Электронно-библиотечная система «Лань»: </a:t>
            </a:r>
          </a:p>
          <a:p>
            <a:r>
              <a:rPr lang="ru-RU" sz="2400" b="1" dirty="0" smtClean="0"/>
              <a:t>URL: https://e.lanbook.com/journal/issue/294948</a:t>
            </a:r>
          </a:p>
        </p:txBody>
      </p:sp>
    </p:spTree>
  </p:cSld>
  <p:clrMapOvr>
    <a:masterClrMapping/>
  </p:clrMapOvr>
  <p:transition advTm="1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Центром освободительного движения стал Нижний Новгород. В сентябре 1611 года Нижегородский земский староста Кузьма Минин обратился к жителям города с призывом помочь всеми силами и средствами в создании нового народного ополчения для освобождения России от иноземных захватчиков</a:t>
            </a:r>
          </a:p>
        </p:txBody>
      </p:sp>
      <p:sp>
        <p:nvSpPr>
          <p:cNvPr id="23554" name="AutoShape 2" descr="https://topwar.ru/uploads/posts/2016-09/1473714810_800px-vozzvanie_minina_k_nizhegorodcam_v_1611_god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3555" name="Picture 3" descr="C:\Documents and Settings\sorokina_an\Рабочий стол\мининjpg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093803" y="260648"/>
            <a:ext cx="4956394" cy="3816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06684433"/>
      </p:ext>
    </p:extLst>
  </p:cSld>
  <p:clrMapOvr>
    <a:masterClrMapping/>
  </p:clrMapOvr>
  <p:transition advTm="1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2195736" y="188640"/>
            <a:ext cx="6624736" cy="79208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Это периодическое издание находится </a:t>
            </a:r>
          </a:p>
          <a:p>
            <a:pPr algn="ctr"/>
            <a:r>
              <a:rPr lang="ru-RU" sz="2000" b="1" dirty="0" smtClean="0"/>
              <a:t>в библиотечном фонде Университета</a:t>
            </a:r>
            <a:endParaRPr lang="ru-RU" sz="20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936104" cy="94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268760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Морохин А. «Купно за едино!» / А. Морохин, А. Кузнецов // Родина. – 2013. – №2. – С. 50-52 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204864"/>
            <a:ext cx="45365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Кузьма Минин появился в истории Отечества неожиданно, но как нельзя вовремя для Руси. В 1611 году он обратился к горожанам с призывом создать ополчение для освобождения Москвы от интервентов. Что сподвигло Кузьму Минина на этот шаг и что заставило нижегородцев внимать словам земского старосты, вы узнаете прочитав данную статью</a:t>
            </a:r>
          </a:p>
        </p:txBody>
      </p:sp>
      <p:pic>
        <p:nvPicPr>
          <p:cNvPr id="34818" name="Picture 2" descr="C:\Documents and Settings\sorokina_an\Рабочий стол\день народного единства\CCF21102019_00009.jpg"/>
          <p:cNvPicPr>
            <a:picLocks noChangeAspect="1" noChangeArrowheads="1"/>
          </p:cNvPicPr>
          <p:nvPr/>
        </p:nvPicPr>
        <p:blipFill>
          <a:blip r:embed="rId3" cstate="print"/>
          <a:srcRect b="3659"/>
          <a:stretch>
            <a:fillRect/>
          </a:stretch>
        </p:blipFill>
        <p:spPr bwMode="auto">
          <a:xfrm>
            <a:off x="4932040" y="1844824"/>
            <a:ext cx="2588928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819" name="Picture 3" descr="C:\Documents and Settings\sorokina_an\Рабочий стол\день народного единства\CCF21102019_00010.jpg"/>
          <p:cNvPicPr>
            <a:picLocks noChangeAspect="1" noChangeArrowheads="1"/>
          </p:cNvPicPr>
          <p:nvPr/>
        </p:nvPicPr>
        <p:blipFill>
          <a:blip r:embed="rId4" cstate="print"/>
          <a:srcRect l="9238" t="1333" b="6667"/>
          <a:stretch>
            <a:fillRect/>
          </a:stretch>
        </p:blipFill>
        <p:spPr bwMode="auto">
          <a:xfrm>
            <a:off x="6372200" y="3068960"/>
            <a:ext cx="2563163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 descr="https://cf.ppt-online.org/files/slide/h/hvCPbWUM58sZGcA4pygtTnzwFdfiQeo0m2qRBD/slide-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5300" name="Picture 4" descr="https://ds02.infourok.ru/uploads/ex/099e/0005fd0d-725df916/img7.jpg"/>
          <p:cNvPicPr>
            <a:picLocks noChangeAspect="1" noChangeArrowheads="1"/>
          </p:cNvPicPr>
          <p:nvPr/>
        </p:nvPicPr>
        <p:blipFill>
          <a:blip r:embed="rId2" cstate="print"/>
          <a:srcRect l="3538" t="6300" r="53937" b="30701"/>
          <a:stretch>
            <a:fillRect/>
          </a:stretch>
        </p:blipFill>
        <p:spPr bwMode="auto">
          <a:xfrm>
            <a:off x="323528" y="404664"/>
            <a:ext cx="3888432" cy="432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4" descr="https://ds02.infourok.ru/uploads/ex/099e/0005fd0d-725df916/img7.jpg"/>
          <p:cNvPicPr>
            <a:picLocks noChangeAspect="1" noChangeArrowheads="1"/>
          </p:cNvPicPr>
          <p:nvPr/>
        </p:nvPicPr>
        <p:blipFill>
          <a:blip r:embed="rId2" cstate="print"/>
          <a:srcRect l="53687" t="29412" r="3666" b="5882"/>
          <a:stretch>
            <a:fillRect/>
          </a:stretch>
        </p:blipFill>
        <p:spPr bwMode="auto">
          <a:xfrm>
            <a:off x="5004048" y="2204864"/>
            <a:ext cx="3796785" cy="432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8" y="4869160"/>
            <a:ext cx="38164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Князь Дмитрий Михайлович Пожарский </a:t>
            </a:r>
          </a:p>
          <a:p>
            <a:pPr algn="ctr"/>
            <a:r>
              <a:rPr lang="ru-RU" sz="2800" b="1" dirty="0" smtClean="0"/>
              <a:t>(1578-1642)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692696"/>
            <a:ext cx="36724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Кузьма Захарьевич Минин (ок.1570-1616)</a:t>
            </a:r>
          </a:p>
        </p:txBody>
      </p:sp>
    </p:spTree>
  </p:cSld>
  <p:clrMapOvr>
    <a:masterClrMapping/>
  </p:clrMapOvr>
  <p:transition advTm="1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2195736" y="188640"/>
            <a:ext cx="6624736" cy="79208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Это периодическое издание находится </a:t>
            </a:r>
          </a:p>
          <a:p>
            <a:pPr algn="ctr"/>
            <a:r>
              <a:rPr lang="ru-RU" sz="2000" b="1" dirty="0" smtClean="0"/>
              <a:t>в библиотечном фонде Университета</a:t>
            </a:r>
            <a:endParaRPr lang="ru-RU" sz="20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936104" cy="94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196752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Зюзюкин И. Герой Смутного времени / И. Зюзюкин // Работница. – 2006. - №10. – С. 36-37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348880"/>
            <a:ext cx="45365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В статье Ивана Зюзюкина идет повествование о героях Смутного времени – Кузьме Минине и Дмитрии Пожарском. Именно благодаря им русский народ  сплотился в борьбе с иноземными захватчиками. Мужество народа и его стремление способствовало победе с польско-шведской интервенцией   </a:t>
            </a:r>
          </a:p>
        </p:txBody>
      </p:sp>
      <p:pic>
        <p:nvPicPr>
          <p:cNvPr id="35842" name="Picture 2" descr="C:\Documents and Settings\sorokina_an\Рабочий стол\день народного единства\CCF21102019_00007.jpg"/>
          <p:cNvPicPr>
            <a:picLocks noChangeAspect="1" noChangeArrowheads="1"/>
          </p:cNvPicPr>
          <p:nvPr/>
        </p:nvPicPr>
        <p:blipFill>
          <a:blip r:embed="rId3" cstate="print"/>
          <a:srcRect l="8886" b="13434"/>
          <a:stretch>
            <a:fillRect/>
          </a:stretch>
        </p:blipFill>
        <p:spPr bwMode="auto">
          <a:xfrm>
            <a:off x="4644008" y="1988839"/>
            <a:ext cx="2664296" cy="3507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843" name="Picture 3" descr="C:\Documents and Settings\sorokina_an\Рабочий стол\день народного единства\CCF21102019_00008.jpg"/>
          <p:cNvPicPr>
            <a:picLocks noChangeAspect="1" noChangeArrowheads="1"/>
          </p:cNvPicPr>
          <p:nvPr/>
        </p:nvPicPr>
        <p:blipFill>
          <a:blip r:embed="rId4" cstate="print"/>
          <a:srcRect r="8172" b="14916"/>
          <a:stretch>
            <a:fillRect/>
          </a:stretch>
        </p:blipFill>
        <p:spPr bwMode="auto">
          <a:xfrm>
            <a:off x="6228184" y="3068960"/>
            <a:ext cx="2758507" cy="3541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 descr="https://fs01.infourok.ru/images/doc/90/107795/img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3253" name="AutoShape 5" descr="https://mypresentation.ru/documents/907ac30ab69b3062ad3e0248b4a3e32f/img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5949280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Кузьма Минин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476672"/>
            <a:ext cx="424847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Минин Кузьма Захарьевич, по прозванью Сухорук – нижегородский купец, промышлявший торговлей мясом и рыбой. Впоследствии Земский староста, организатор и один из руководителей Второго ополчения в период борьбы русского народа против польской и шведской интервенций</a:t>
            </a:r>
          </a:p>
        </p:txBody>
      </p:sp>
      <p:sp>
        <p:nvSpPr>
          <p:cNvPr id="53256" name="AutoShape 8" descr="https://m.rusmir.media/files/1/upload/1210x0/21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3259" name="Picture 11" descr="http://book-hall.ru/files/ProektGoda-2014/grazhdanin_minin.jpg"/>
          <p:cNvPicPr>
            <a:picLocks noChangeAspect="1" noChangeArrowheads="1"/>
          </p:cNvPicPr>
          <p:nvPr/>
        </p:nvPicPr>
        <p:blipFill>
          <a:blip r:embed="rId2" cstate="print"/>
          <a:srcRect b="5063"/>
          <a:stretch>
            <a:fillRect/>
          </a:stretch>
        </p:blipFill>
        <p:spPr bwMode="auto">
          <a:xfrm>
            <a:off x="323528" y="476672"/>
            <a:ext cx="4095488" cy="54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2195736" y="188640"/>
            <a:ext cx="6624736" cy="79208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Эта книга находится в библиотечном фонде Университета</a:t>
            </a:r>
            <a:endParaRPr lang="ru-RU" sz="20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936104" cy="94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24744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Костылев, В.И. </a:t>
            </a:r>
          </a:p>
          <a:p>
            <a:r>
              <a:rPr lang="ru-RU" sz="2400" b="1" dirty="0" smtClean="0"/>
              <a:t>Кузьма Минин: роман / В.И. Костылев. - Домодедово: ВАП, 1993. - 336 с.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88640"/>
            <a:ext cx="10081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Ш4Р6</a:t>
            </a:r>
          </a:p>
          <a:p>
            <a:r>
              <a:rPr lang="ru-RU" sz="2400" b="1" dirty="0" smtClean="0"/>
              <a:t>К72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636912"/>
            <a:ext cx="41764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«Кузьма Минин» – один из замечательных романов известного российского писателя В.И. Костылева, рассказывающий о славном и трудном времени на Руси, </a:t>
            </a:r>
          </a:p>
          <a:p>
            <a:pPr algn="ctr"/>
            <a:r>
              <a:rPr lang="ru-RU" sz="2400" b="1" dirty="0" smtClean="0"/>
              <a:t>о героической борьбе народа за независимость, о любви </a:t>
            </a:r>
          </a:p>
          <a:p>
            <a:pPr algn="ctr"/>
            <a:r>
              <a:rPr lang="ru-RU" sz="2400" b="1" dirty="0" smtClean="0"/>
              <a:t>и верности </a:t>
            </a:r>
          </a:p>
        </p:txBody>
      </p:sp>
      <p:pic>
        <p:nvPicPr>
          <p:cNvPr id="36866" name="Picture 2" descr="C:\Documents and Settings\sorokina_an\Рабочий стол\день народного единства\CCF21102019_00004.jpg"/>
          <p:cNvPicPr>
            <a:picLocks noChangeAspect="1" noChangeArrowheads="1"/>
          </p:cNvPicPr>
          <p:nvPr/>
        </p:nvPicPr>
        <p:blipFill>
          <a:blip r:embed="rId3" cstate="print"/>
          <a:srcRect l="32109" t="2439" r="7053" b="26829"/>
          <a:stretch>
            <a:fillRect/>
          </a:stretch>
        </p:blipFill>
        <p:spPr bwMode="auto">
          <a:xfrm>
            <a:off x="5364088" y="2060848"/>
            <a:ext cx="2880320" cy="4640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uchilegko.info/images/downloaded/1532029983_pervoe-narodnoe-opolchenie.jpg"/>
          <p:cNvPicPr>
            <a:picLocks noChangeAspect="1" noChangeArrowheads="1"/>
          </p:cNvPicPr>
          <p:nvPr/>
        </p:nvPicPr>
        <p:blipFill>
          <a:blip r:embed="rId2" cstate="print"/>
          <a:srcRect b="6451"/>
          <a:stretch>
            <a:fillRect/>
          </a:stretch>
        </p:blipFill>
        <p:spPr bwMode="auto">
          <a:xfrm>
            <a:off x="251520" y="260648"/>
            <a:ext cx="3816424" cy="5112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192687" y="5373216"/>
            <a:ext cx="19607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Дмитрий </a:t>
            </a:r>
          </a:p>
          <a:p>
            <a:pPr algn="ctr"/>
            <a:r>
              <a:rPr lang="ru-RU" sz="2400" b="1" dirty="0" smtClean="0"/>
              <a:t>Михайлович </a:t>
            </a:r>
          </a:p>
          <a:p>
            <a:pPr algn="ctr"/>
            <a:r>
              <a:rPr lang="ru-RU" sz="2400" b="1" dirty="0" smtClean="0"/>
              <a:t>Пожарский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188640"/>
            <a:ext cx="493204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Пожарский Дмитрий </a:t>
            </a:r>
          </a:p>
          <a:p>
            <a:pPr algn="ctr"/>
            <a:r>
              <a:rPr lang="ru-RU" sz="2800" b="1" dirty="0" smtClean="0"/>
              <a:t>Михайлович </a:t>
            </a:r>
            <a:r>
              <a:rPr lang="ru-RU" sz="2800" b="1" smtClean="0"/>
              <a:t>прославился </a:t>
            </a:r>
          </a:p>
          <a:p>
            <a:pPr algn="ctr"/>
            <a:r>
              <a:rPr lang="ru-RU" sz="2800" b="1" smtClean="0"/>
              <a:t>как </a:t>
            </a:r>
            <a:r>
              <a:rPr lang="ru-RU" sz="2800" b="1" dirty="0" smtClean="0"/>
              <a:t>предводитель Нижегородского ополчения, спасшего в Смутное время гибнущее Отечество. Дмитрий Михайлович – потомок Василия Андреевича Пожарского, ведущего свою родословную от великого князя Владимирского Всеволода Юрьевича Большое гнездо, сына князя Юрия Долгорукого, основателя Москвы </a:t>
            </a:r>
          </a:p>
          <a:p>
            <a:endParaRPr lang="ru-RU" dirty="0"/>
          </a:p>
        </p:txBody>
      </p:sp>
    </p:spTree>
  </p:cSld>
  <p:clrMapOvr>
    <a:masterClrMapping/>
  </p:clrMapOvr>
  <p:transition advTm="10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2195736" y="188640"/>
            <a:ext cx="6624736" cy="79208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Это периодическое издание находится </a:t>
            </a:r>
          </a:p>
          <a:p>
            <a:pPr algn="ctr"/>
            <a:r>
              <a:rPr lang="ru-RU" sz="2000" b="1" dirty="0" smtClean="0"/>
              <a:t>в библиотечном фонде Университета</a:t>
            </a:r>
            <a:endParaRPr lang="ru-RU" sz="20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936104" cy="94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196752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Морохин А.В. К истории формирования нижегородского ополчения 1611-1612 годов / А.В. Морохин, А.А. Кузнецов // Российская история. – 2012. – №5. – С. 3-12 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708920"/>
            <a:ext cx="43204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В статье Мохорина А.В. и Кузнецова А.А. вы подробно ознакомитесь с тем, как формировалось народное ополчение в борьбе с иноземными захватчиками под предводительством Кузьмы Минина и Дмитрия Пожарского</a:t>
            </a:r>
          </a:p>
        </p:txBody>
      </p:sp>
      <p:pic>
        <p:nvPicPr>
          <p:cNvPr id="37890" name="Picture 2" descr="C:\Documents and Settings\sorokina_an\Рабочий стол\день народного единства\CCF21102019_00005.jpg"/>
          <p:cNvPicPr>
            <a:picLocks noChangeAspect="1" noChangeArrowheads="1"/>
          </p:cNvPicPr>
          <p:nvPr/>
        </p:nvPicPr>
        <p:blipFill>
          <a:blip r:embed="rId3" cstate="print"/>
          <a:srcRect l="22241" b="20988"/>
          <a:stretch>
            <a:fillRect/>
          </a:stretch>
        </p:blipFill>
        <p:spPr bwMode="auto">
          <a:xfrm>
            <a:off x="4427984" y="2348880"/>
            <a:ext cx="2366864" cy="3332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891" name="Picture 3" descr="C:\Documents and Settings\sorokina_an\Рабочий стол\день народного единства\CCF21102019_00006.jpg"/>
          <p:cNvPicPr>
            <a:picLocks noChangeAspect="1" noChangeArrowheads="1"/>
          </p:cNvPicPr>
          <p:nvPr/>
        </p:nvPicPr>
        <p:blipFill>
          <a:blip r:embed="rId4" cstate="print"/>
          <a:srcRect l="33909" t="1587" b="21402"/>
          <a:stretch>
            <a:fillRect/>
          </a:stretch>
        </p:blipFill>
        <p:spPr bwMode="auto">
          <a:xfrm>
            <a:off x="6588224" y="2924944"/>
            <a:ext cx="2315623" cy="3739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2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38276413"/>
      </p:ext>
    </p:extLst>
  </p:cSld>
  <p:clrMapOvr>
    <a:masterClrMapping/>
  </p:clrMapOvr>
  <p:transition advTm="10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00506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Благословение на поход патриоты получили в храме Предтечи в Нижнем Новгороде. Именно у этого святого места прозвучало воззвание Кузьмы Минина к народу, и собирались деньги на ополчение. Он первым внес свой вклад в сборы ополчения. Его примеру последовали многие состоятельные люди того времени  </a:t>
            </a:r>
          </a:p>
        </p:txBody>
      </p:sp>
      <p:pic>
        <p:nvPicPr>
          <p:cNvPr id="22529" name="Picture 1" descr="C:\Documents and Settings\sorokina_an\Рабочий стол\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4896544" cy="36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300192" y="1556792"/>
            <a:ext cx="2520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Церковь Иоанна Предтечи</a:t>
            </a:r>
          </a:p>
        </p:txBody>
      </p:sp>
    </p:spTree>
    <p:extLst>
      <p:ext uri="{BB962C8B-B14F-4D97-AF65-F5344CB8AC3E}">
        <p14:creationId xmlns="" xmlns:p14="http://schemas.microsoft.com/office/powerpoint/2010/main" val="1282969163"/>
      </p:ext>
    </p:extLst>
  </p:cSld>
  <p:clrMapOvr>
    <a:masterClrMapping/>
  </p:clrMapOvr>
  <p:transition advTm="10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73325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Второе народное ополчение выходит </a:t>
            </a:r>
          </a:p>
          <a:p>
            <a:pPr algn="ctr"/>
            <a:r>
              <a:rPr lang="ru-RU" sz="2800" b="1" dirty="0" smtClean="0"/>
              <a:t>из Нижнего Новгорода</a:t>
            </a:r>
          </a:p>
        </p:txBody>
      </p:sp>
      <p:pic>
        <p:nvPicPr>
          <p:cNvPr id="54274" name="Picture 2" descr="http://art-malinovskaya.ru/upload/iblock/ec7/ec7c51f849ea9df212101f2ebb6bc6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54718" y="188640"/>
            <a:ext cx="5434565" cy="54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43711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В ополчение, которое возглавлял князь Пожарский, был привезен из Казани чудотворный образ Пресвятой Богородицы. Ополченцы держали трехдневный пост и с молитвой обратились к Господу и Его Пречистой Матери за небесной помощью. И молитвы их были услышаны</a:t>
            </a:r>
          </a:p>
        </p:txBody>
      </p:sp>
      <p:pic>
        <p:nvPicPr>
          <p:cNvPr id="21506" name="Picture 2" descr="http://www.k-istine.ru/images/ikons/bogoroditsa-158.jpg"/>
          <p:cNvPicPr>
            <a:picLocks noChangeAspect="1" noChangeArrowheads="1"/>
          </p:cNvPicPr>
          <p:nvPr/>
        </p:nvPicPr>
        <p:blipFill>
          <a:blip r:embed="rId2" cstate="print"/>
          <a:srcRect t="2682" r="2222" b="2165"/>
          <a:stretch>
            <a:fillRect/>
          </a:stretch>
        </p:blipFill>
        <p:spPr bwMode="auto">
          <a:xfrm>
            <a:off x="1907704" y="260648"/>
            <a:ext cx="3344372" cy="4104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508104" y="1988840"/>
            <a:ext cx="3384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Икона Пресвятой Богородицы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402494361"/>
      </p:ext>
    </p:extLst>
  </p:cSld>
  <p:clrMapOvr>
    <a:masterClrMapping/>
  </p:clrMapOvr>
  <p:transition advTm="10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365104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22 октября по старому стилю (или 1 ноября по новому стилю) в 1612 году бойцы народного ополчения под предводительством Кузьмы Минина и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Дмитрия </a:t>
            </a:r>
            <a:r>
              <a:rPr lang="ru-RU" sz="2800" b="1" dirty="0"/>
              <a:t>Пожарского штурмом взяли Китай-город, гарнизон Речи Посполитой отступил в Кремль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477" y="188640"/>
            <a:ext cx="5589046" cy="4104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79718452"/>
      </p:ext>
    </p:extLst>
  </p:cSld>
  <p:clrMapOvr>
    <a:masterClrMapping/>
  </p:clrMapOvr>
  <p:transition advTm="10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22920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Князь Пожарский вступил в Китай-город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С Казанскою </a:t>
            </a:r>
            <a:r>
              <a:rPr lang="ru-RU" sz="2800" b="1" dirty="0"/>
              <a:t>иконой Божьей Матери и поклялся построить </a:t>
            </a:r>
            <a:r>
              <a:rPr lang="ru-RU" sz="2800" b="1" dirty="0" smtClean="0"/>
              <a:t>храм </a:t>
            </a:r>
            <a:r>
              <a:rPr lang="ru-RU" sz="2800" b="1" dirty="0"/>
              <a:t>в память этой </a:t>
            </a:r>
            <a:r>
              <a:rPr lang="ru-RU" sz="2800" b="1" dirty="0" smtClean="0"/>
              <a:t>победы </a:t>
            </a:r>
            <a:endParaRPr lang="ru-RU" sz="2800" b="1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30" y="260648"/>
            <a:ext cx="6437740" cy="482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80502128"/>
      </p:ext>
    </p:extLst>
  </p:cSld>
  <p:clrMapOvr>
    <a:masterClrMapping/>
  </p:clrMapOvr>
  <p:transition advTm="10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0912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В 1620-х годах на средства князя Дмитрия Михайловича Пожарского был построен Казанский собор и назван в честь чудотворной Казанской иконы Божией Матери, главной войсковой святыни </a:t>
            </a:r>
          </a:p>
          <a:p>
            <a:pPr algn="ctr"/>
            <a:r>
              <a:rPr lang="ru-RU" sz="2800" b="1" dirty="0" smtClean="0"/>
              <a:t>ополчения Минина и Пожарского</a:t>
            </a:r>
            <a:endParaRPr lang="ru-RU" sz="2800" b="1" dirty="0"/>
          </a:p>
        </p:txBody>
      </p:sp>
      <p:sp>
        <p:nvSpPr>
          <p:cNvPr id="61442" name="AutoShape 2" descr="https://photocentra.ru/images/main71/719283_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1445" name="Picture 5" descr="http://xn--b1algoccq.xn--p1ai/%D0%BA%D0%B0%D1%80%D1%82%D0%B8%D0%BD%D0%BA%D0%B0/%D0%B1%D0%BE%D0%BB%D1%8C%D1%88%D0%B0%D1%8F/8d462a8173651d9c193949a7b54444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39686" y="188640"/>
            <a:ext cx="5664629" cy="4248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558924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Триумфальное вступление ополчения Минина и Пожарского в Кремль</a:t>
            </a:r>
          </a:p>
        </p:txBody>
      </p:sp>
      <p:pic>
        <p:nvPicPr>
          <p:cNvPr id="66562" name="Picture 2" descr="https://diletant.media/upload/iblock/f30/f30ae96985d5e2b842af2529a458eac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6804" y="404664"/>
            <a:ext cx="8270392" cy="4155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7727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4 ноября 1612 года Ополчение Минина и Пожарского полностью освободило столицу от врагов</a:t>
            </a:r>
            <a:endParaRPr lang="ru-RU" sz="2800" b="1" dirty="0"/>
          </a:p>
        </p:txBody>
      </p:sp>
      <p:pic>
        <p:nvPicPr>
          <p:cNvPr id="62466" name="Picture 2" descr="http://rodnikovskij-rabochij.ru/wp-content/uploads/2017/11/5938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76672"/>
            <a:ext cx="6768752" cy="4988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86916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26 октября (5 ноября по новому стилю) командование гарнизона интервентов подписало капитуляцию, выпустив тогда же из Кремля московских бояр и других знатных лиц, </a:t>
            </a:r>
            <a:r>
              <a:rPr lang="ru-RU" sz="2800" b="1" dirty="0" smtClean="0"/>
              <a:t>уже на </a:t>
            </a:r>
            <a:r>
              <a:rPr lang="ru-RU" sz="2800" b="1" dirty="0"/>
              <a:t>следующий день гарнизон сдался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260648"/>
            <a:ext cx="6696744" cy="4527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0232394"/>
      </p:ext>
    </p:extLst>
  </p:cSld>
  <p:clrMapOvr>
    <a:masterClrMapping/>
  </p:clrMapOvr>
  <p:transition advTm="10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5301208"/>
            <a:ext cx="9143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В конце февраля 1613 года Земский собор избрал новым </a:t>
            </a:r>
            <a:r>
              <a:rPr lang="ru-RU" sz="2800" b="1" dirty="0" smtClean="0"/>
              <a:t>царем </a:t>
            </a:r>
            <a:r>
              <a:rPr lang="ru-RU" sz="2800" b="1" dirty="0"/>
              <a:t>Михаила Романова, первого русского царя из династии Романовых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6" y="188640"/>
            <a:ext cx="3672408" cy="4967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50431907"/>
      </p:ext>
    </p:extLst>
  </p:cSld>
  <p:clrMapOvr>
    <a:masterClrMapping/>
  </p:clrMapOvr>
  <p:transition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/>
              <a:t>История </a:t>
            </a:r>
            <a:r>
              <a:rPr lang="ru-RU" sz="6000" b="1" dirty="0" smtClean="0"/>
              <a:t>праздника</a:t>
            </a:r>
            <a:endParaRPr lang="ru-RU" sz="6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12776"/>
            <a:ext cx="4989934" cy="4989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26445664"/>
      </p:ext>
    </p:extLst>
  </p:cSld>
  <p:clrMapOvr>
    <a:masterClrMapping/>
  </p:clrMapOvr>
  <p:transition advTm="10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2195736" y="188640"/>
            <a:ext cx="6624736" cy="79208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Эта книга находится в библиотечном фонде Университета</a:t>
            </a:r>
            <a:endParaRPr lang="ru-RU" sz="20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936104" cy="94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24744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Земский собор 1613 года. Избрание Романовых // История России с древнейших времен до 1861 года: учебник. – М.: Высш. шк., 1996. – С. 180-181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88640"/>
            <a:ext cx="864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Т3(2)</a:t>
            </a:r>
          </a:p>
          <a:p>
            <a:r>
              <a:rPr lang="ru-RU" sz="2400" b="1" dirty="0" smtClean="0"/>
              <a:t>И90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2780928"/>
            <a:ext cx="41764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В данном параграфе вы подробно прочитаете о том, как был избран новый государь Михаил Федорович Романов после освобождения Китай-города, а также по каким критериям и оценкам шел отбор кандидата на престол</a:t>
            </a:r>
          </a:p>
        </p:txBody>
      </p:sp>
      <p:pic>
        <p:nvPicPr>
          <p:cNvPr id="38914" name="Picture 2" descr="C:\Documents and Settings\sorokina_an\Рабочий стол\день народного единства\CCF21102019_00002.jpg"/>
          <p:cNvPicPr>
            <a:picLocks noChangeAspect="1" noChangeArrowheads="1"/>
          </p:cNvPicPr>
          <p:nvPr/>
        </p:nvPicPr>
        <p:blipFill>
          <a:blip r:embed="rId3" cstate="print"/>
          <a:srcRect l="17933" t="5882" r="13593" b="20000"/>
          <a:stretch>
            <a:fillRect/>
          </a:stretch>
        </p:blipFill>
        <p:spPr bwMode="auto">
          <a:xfrm>
            <a:off x="4427984" y="2060848"/>
            <a:ext cx="2400267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915" name="Picture 3" descr="C:\Documents and Settings\sorokina_an\Рабочий стол\день народного единства\CCF21102019_00003.jpg"/>
          <p:cNvPicPr>
            <a:picLocks noChangeAspect="1" noChangeArrowheads="1"/>
          </p:cNvPicPr>
          <p:nvPr/>
        </p:nvPicPr>
        <p:blipFill>
          <a:blip r:embed="rId4" cstate="print"/>
          <a:srcRect l="42249" t="11731" b="19976"/>
          <a:stretch>
            <a:fillRect/>
          </a:stretch>
        </p:blipFill>
        <p:spPr bwMode="auto">
          <a:xfrm>
            <a:off x="6588224" y="2754912"/>
            <a:ext cx="2388736" cy="3914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1" t="1575" r="53485" b="6480"/>
          <a:stretch>
            <a:fillRect/>
          </a:stretch>
        </p:blipFill>
        <p:spPr bwMode="auto">
          <a:xfrm>
            <a:off x="1043608" y="188640"/>
            <a:ext cx="2788310" cy="4241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" y="4437112"/>
            <a:ext cx="91440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В 1649 году указом царя Алексея Михайловича Романова день Казанской иконы Божьей Матери, 4 ноября, был объявлен государственным праздником, за избавление Москвы от нашествия поляков в 1612 году. Это день праздновался в течение столетия до 1917 года</a:t>
            </a:r>
            <a:endParaRPr lang="ru-RU" sz="2800" b="1" dirty="0"/>
          </a:p>
        </p:txBody>
      </p:sp>
      <p:pic>
        <p:nvPicPr>
          <p:cNvPr id="4" name="Picture 2" descr="https://avatars.mds.yandex.net/get-pdb/2062817/194f8973-9bd5-4770-8a76-a7a3da5b48c6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88640"/>
            <a:ext cx="3918652" cy="4248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85035272"/>
      </p:ext>
    </p:extLst>
  </p:cSld>
  <p:clrMapOvr>
    <a:masterClrMapping/>
  </p:clrMapOvr>
  <p:transition advTm="10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2195736" y="188640"/>
            <a:ext cx="6624736" cy="79208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Это периодическое издание находится </a:t>
            </a:r>
          </a:p>
          <a:p>
            <a:pPr algn="ctr"/>
            <a:r>
              <a:rPr lang="ru-RU" sz="2000" b="1" dirty="0" smtClean="0"/>
              <a:t>в библиотечном фонде Университета</a:t>
            </a:r>
            <a:endParaRPr lang="ru-RU" sz="20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936104" cy="94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124744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Лепешова А. День Казанской иконы Божьей Матери / А. Лепешова // Отечество. – 2004. - №9. – С. 7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420888"/>
            <a:ext cx="41764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4 ноября Великий православный праздник – День Казанской иконы Божьей Матери, которая считается одной из самых почитаемых на Руси. В 2019 году чудотворная икона отмечает свой юбилей, </a:t>
            </a:r>
          </a:p>
          <a:p>
            <a:pPr algn="ctr"/>
            <a:r>
              <a:rPr lang="ru-RU" sz="2400" b="1" dirty="0" smtClean="0"/>
              <a:t>440 лет со дня ее обретения </a:t>
            </a:r>
          </a:p>
        </p:txBody>
      </p:sp>
      <p:pic>
        <p:nvPicPr>
          <p:cNvPr id="39939" name="Picture 3" descr="\\10.1.1.7\common\Управление библиотечно-информационных ресурсов\222222.jpg"/>
          <p:cNvPicPr>
            <a:picLocks noChangeAspect="1" noChangeArrowheads="1"/>
          </p:cNvPicPr>
          <p:nvPr/>
        </p:nvPicPr>
        <p:blipFill>
          <a:blip r:embed="rId3" cstate="print"/>
          <a:srcRect l="4076" t="4971" r="2181" b="2382"/>
          <a:stretch>
            <a:fillRect/>
          </a:stretch>
        </p:blipFill>
        <p:spPr bwMode="auto">
          <a:xfrm>
            <a:off x="4427984" y="1988840"/>
            <a:ext cx="2681441" cy="36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938" name="Picture 2" descr="\\10.1.1.7\common\Управление библиотечно-информационных ресурсов\111111.jpg"/>
          <p:cNvPicPr>
            <a:picLocks noChangeAspect="1" noChangeArrowheads="1"/>
          </p:cNvPicPr>
          <p:nvPr/>
        </p:nvPicPr>
        <p:blipFill>
          <a:blip r:embed="rId4" cstate="print"/>
          <a:srcRect l="6091" t="7011" r="4063" b="3978"/>
          <a:stretch>
            <a:fillRect/>
          </a:stretch>
        </p:blipFill>
        <p:spPr bwMode="auto">
          <a:xfrm>
            <a:off x="6228184" y="2996952"/>
            <a:ext cx="2664296" cy="3657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/>
              <a:t>В благодатной памяти Отечества</a:t>
            </a:r>
            <a:endParaRPr lang="ru-RU" sz="6000" b="1" dirty="0"/>
          </a:p>
        </p:txBody>
      </p:sp>
      <p:sp>
        <p:nvSpPr>
          <p:cNvPr id="3074" name="AutoShape 2" descr="https://prezentacii.org/uploads/files/17/12/10919/data/pres/screen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7" name="AutoShape 5" descr="https://www.svoy-hotel.ru/wp-content/uploads/2018/11/IMG_97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80" name="AutoShape 8" descr="https://www.1zoom.ru/big2/133/270874-Sepi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081" name="Picture 9" descr="C:\Documents and Settings\sorokina_an\Рабочий стол\270874-Sep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7943" y="2060848"/>
            <a:ext cx="7108115" cy="446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077072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Русские люди чтят память Минина и Пожарского за то, что в наиболее тяжелый для Отечества период они правильно поняли устремления своего народа и отдали свои силы служению Родине. Любовь и благодарность народа выражены в памятниках, улицах названных в честь прославленных героев Отчизны </a:t>
            </a:r>
          </a:p>
        </p:txBody>
      </p:sp>
      <p:pic>
        <p:nvPicPr>
          <p:cNvPr id="58372" name="Picture 4" descr="https://i2.photo.2gis.com/images/geo/19/2674012291311292_dd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916324" cy="3888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8376" name="Picture 8" descr="https://otvet.imgsmail.ru/download/875a8375f91de049494d6073098e8a2f_fdf1fa82c8fd731b8926fe86db6976b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1" y="188640"/>
            <a:ext cx="5184575" cy="3888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58924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Память о героях ополчения увековечена </a:t>
            </a:r>
          </a:p>
          <a:p>
            <a:pPr algn="ctr"/>
            <a:r>
              <a:rPr lang="ru-RU" sz="2800" b="1" dirty="0" smtClean="0"/>
              <a:t>в Нижнем Новгороде</a:t>
            </a:r>
            <a:endParaRPr lang="ru-RU" sz="2800" b="1" dirty="0"/>
          </a:p>
        </p:txBody>
      </p:sp>
      <p:pic>
        <p:nvPicPr>
          <p:cNvPr id="1026" name="Picture 2" descr="C:\Documents and Settings\sorokina_an\Рабочий стол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2271" y="332656"/>
            <a:ext cx="6759459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687270450"/>
      </p:ext>
    </p:extLst>
  </p:cSld>
  <p:clrMapOvr>
    <a:masterClrMapping/>
  </p:clrMapOvr>
  <p:transition advTm="10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russo-travel.ru/upload/medialibrary/4f0/4f06e44f3a92500840f87be4ef3283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051" name="Picture 3" descr="C:\Documents and Settings\sorokina_an\Рабочий стол\4f06e44f3a92500840f87be4ef328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501" y="476672"/>
            <a:ext cx="7936998" cy="3921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51723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В честь Минина и Пожарского названы улицы и </a:t>
            </a:r>
          </a:p>
          <a:p>
            <a:pPr algn="ctr"/>
            <a:r>
              <a:rPr lang="ru-RU" sz="2800" b="1" dirty="0" smtClean="0"/>
              <a:t>центральная площадь в Нижнем Новгороде</a:t>
            </a:r>
          </a:p>
        </p:txBody>
      </p:sp>
    </p:spTree>
  </p:cSld>
  <p:clrMapOvr>
    <a:masterClrMapping/>
  </p:clrMapOvr>
  <p:transition advTm="10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66124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В Нижнем Новгороде в 1828 году установлен обелиск в честь Минина и князя Пожарского</a:t>
            </a:r>
          </a:p>
        </p:txBody>
      </p:sp>
      <p:sp>
        <p:nvSpPr>
          <p:cNvPr id="59396" name="AutoShape 4" descr="https://present5.com/presentation/205215780_441458408/image-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9397" name="Picture 5" descr="C:\Documents and Settings\sorokina_an\Рабочий стол\image-11.jpg"/>
          <p:cNvPicPr>
            <a:picLocks noChangeAspect="1" noChangeArrowheads="1"/>
          </p:cNvPicPr>
          <p:nvPr/>
        </p:nvPicPr>
        <p:blipFill>
          <a:blip r:embed="rId2" cstate="print"/>
          <a:srcRect l="27950"/>
          <a:stretch>
            <a:fillRect/>
          </a:stretch>
        </p:blipFill>
        <p:spPr bwMode="auto">
          <a:xfrm>
            <a:off x="1277888" y="260648"/>
            <a:ext cx="6588224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43711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В память о патриотической деятельности Минина и Пожарского в 1818 году на Красной площади в Москве установлен памятник работы И.П. Мартоса.</a:t>
            </a:r>
          </a:p>
          <a:p>
            <a:pPr algn="ctr"/>
            <a:r>
              <a:rPr lang="ru-RU" sz="2800" b="1" dirty="0" smtClean="0"/>
              <a:t>На нем выбита надпись: «Гражданину Минину и </a:t>
            </a:r>
          </a:p>
          <a:p>
            <a:pPr algn="ctr"/>
            <a:r>
              <a:rPr lang="ru-RU" sz="2800" b="1" dirty="0" smtClean="0"/>
              <a:t>князю Пожарскому благодарная Россия» </a:t>
            </a:r>
          </a:p>
        </p:txBody>
      </p:sp>
      <p:pic>
        <p:nvPicPr>
          <p:cNvPr id="56324" name="Picture 4" descr="http://svastour.ru/caves/m2b.jpg"/>
          <p:cNvPicPr>
            <a:picLocks noChangeAspect="1" noChangeArrowheads="1"/>
          </p:cNvPicPr>
          <p:nvPr/>
        </p:nvPicPr>
        <p:blipFill>
          <a:blip r:embed="rId2" cstate="print"/>
          <a:srcRect b="11376"/>
          <a:stretch>
            <a:fillRect/>
          </a:stretch>
        </p:blipFill>
        <p:spPr bwMode="auto">
          <a:xfrm>
            <a:off x="1487199" y="260648"/>
            <a:ext cx="6169602" cy="4104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66124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Навеки остался в памяти народной подвиг </a:t>
            </a:r>
          </a:p>
          <a:p>
            <a:pPr algn="ctr"/>
            <a:r>
              <a:rPr lang="ru-RU" sz="2800" b="1" dirty="0" smtClean="0"/>
              <a:t>Кузьмы Минина И Дмитрия Пожарского</a:t>
            </a:r>
          </a:p>
        </p:txBody>
      </p:sp>
      <p:pic>
        <p:nvPicPr>
          <p:cNvPr id="60418" name="Picture 2" descr="http://mysssr.com/images/photos/medium/ad8767654758b91e473d53e4dd9c1d91.jpg"/>
          <p:cNvPicPr>
            <a:picLocks noChangeAspect="1" noChangeArrowheads="1"/>
          </p:cNvPicPr>
          <p:nvPr/>
        </p:nvPicPr>
        <p:blipFill>
          <a:blip r:embed="rId2" cstate="print"/>
          <a:srcRect b="4396"/>
          <a:stretch>
            <a:fillRect/>
          </a:stretch>
        </p:blipFill>
        <p:spPr bwMode="auto">
          <a:xfrm>
            <a:off x="674257" y="404664"/>
            <a:ext cx="7795487" cy="4968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66124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4 ноября в России отмечается </a:t>
            </a:r>
            <a:r>
              <a:rPr lang="ru-RU" sz="2800" b="1" dirty="0" smtClean="0"/>
              <a:t>Всенародный праздник - День </a:t>
            </a:r>
            <a:r>
              <a:rPr lang="ru-RU" sz="2800" b="1" dirty="0"/>
              <a:t>народного единства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82" y="836712"/>
            <a:ext cx="6764037" cy="4343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9620568"/>
      </p:ext>
    </p:extLst>
  </p:cSld>
  <p:clrMapOvr>
    <a:masterClrMapping/>
  </p:clrMapOvr>
  <p:transition advTm="10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/>
              <a:t>Традиции праздника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403"/>
          <a:stretch/>
        </p:blipFill>
        <p:spPr bwMode="auto">
          <a:xfrm>
            <a:off x="227452" y="1988840"/>
            <a:ext cx="8689096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901272"/>
      </p:ext>
    </p:extLst>
  </p:cSld>
  <p:clrMapOvr>
    <a:masterClrMapping/>
  </p:clrMapOvr>
  <p:transition advTm="10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699975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День народного единства – молодой праздник, который отмечается пышно и торжественно. Его цель – сплотить жителей России независимо от социального положения, национальности или вероисповедания. В этот день граждане страны вспоминают историческое событие, к которому приурочено это торжество,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и </a:t>
            </a:r>
            <a:r>
              <a:rPr lang="ru-RU" sz="2800" b="1" dirty="0"/>
              <a:t>устраивают массовые мероприятия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709"/>
          <a:stretch/>
        </p:blipFill>
        <p:spPr bwMode="auto">
          <a:xfrm>
            <a:off x="835018" y="149087"/>
            <a:ext cx="7473965" cy="3550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53576387"/>
      </p:ext>
    </p:extLst>
  </p:cSld>
  <p:clrMapOvr>
    <a:masterClrMapping/>
  </p:clrMapOvr>
  <p:transition advTm="10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05" y="3861048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Политические партии </a:t>
            </a:r>
            <a:r>
              <a:rPr lang="ru-RU" sz="2800" b="1" dirty="0" smtClean="0"/>
              <a:t>и общественные движения организуют митинги, шествия и концерты. </a:t>
            </a:r>
            <a:r>
              <a:rPr lang="ru-RU" sz="2800" b="1" dirty="0"/>
              <a:t>На площадях городов устраиваются ремесленнические ярмарки, развлекательные программы для взрослых и детей, выставки. Во многих городах проводятся благотворительные </a:t>
            </a:r>
            <a:r>
              <a:rPr lang="ru-RU" sz="2800" b="1" dirty="0" smtClean="0"/>
              <a:t>акции</a:t>
            </a:r>
            <a:endParaRPr lang="ru-RU" sz="28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105"/>
          <a:stretch/>
        </p:blipFill>
        <p:spPr bwMode="auto">
          <a:xfrm>
            <a:off x="4852821" y="475252"/>
            <a:ext cx="4197225" cy="2593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4608511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34754272"/>
      </p:ext>
    </p:extLst>
  </p:cSld>
  <p:clrMapOvr>
    <a:masterClrMapping/>
  </p:clrMapOvr>
  <p:transition advTm="10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3732" y="3861048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Главное место празднования – Красная площадь в Москве. Мероприятие начинается с торжественного шествия по городу и завершается возложением букетов к мемориалам старосте Минину и князю Пожарскому. Президент обращается с праздничной речью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к </a:t>
            </a:r>
            <a:r>
              <a:rPr lang="ru-RU" sz="2800" b="1" dirty="0"/>
              <a:t>гражданам Российской Федерации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00"/>
          <a:stretch/>
        </p:blipFill>
        <p:spPr bwMode="auto">
          <a:xfrm>
            <a:off x="4829201" y="234226"/>
            <a:ext cx="4161454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5" y="404664"/>
            <a:ext cx="4444045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73823947"/>
      </p:ext>
    </p:extLst>
  </p:cSld>
  <p:clrMapOvr>
    <a:masterClrMapping/>
  </p:clrMapOvr>
  <p:transition advTm="10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09" y="400506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b="1" dirty="0"/>
              <a:t>Традиционно в День народного единства в Кремле Президент Российской Федерации вручает государственные награды выдающимся деятелям науки и искусства, а также иностранным гражданам за большой вклад в укреплении дружбы и развитии культурных связей с Россией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26" y="116632"/>
            <a:ext cx="5838349" cy="3888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10704253"/>
      </p:ext>
    </p:extLst>
  </p:cSld>
  <p:clrMapOvr>
    <a:masterClrMapping/>
  </p:clrMapOvr>
  <p:transition advTm="10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3462871" cy="377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Памятная медаль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«</a:t>
            </a:r>
            <a:r>
              <a:rPr lang="ru-RU" sz="2800" b="1" dirty="0"/>
              <a:t>4 ноября День народного единства»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1628800"/>
            <a:ext cx="46805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Ушли в историю года,</a:t>
            </a:r>
          </a:p>
          <a:p>
            <a:pPr algn="ctr"/>
            <a:r>
              <a:rPr lang="ru-RU" sz="2800" b="1" dirty="0"/>
              <a:t>Цари менялись и народы,</a:t>
            </a:r>
          </a:p>
          <a:p>
            <a:pPr algn="ctr"/>
            <a:r>
              <a:rPr lang="ru-RU" sz="2800" b="1" dirty="0"/>
              <a:t>Но время смутное, невзгоды</a:t>
            </a:r>
          </a:p>
          <a:p>
            <a:pPr algn="ctr"/>
            <a:r>
              <a:rPr lang="ru-RU" sz="2800" b="1" dirty="0"/>
              <a:t>Русь не забудет никогда</a:t>
            </a:r>
            <a:r>
              <a:rPr lang="ru-RU" sz="2800" b="1" dirty="0" smtClean="0"/>
              <a:t>!</a:t>
            </a:r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Деревни, села, города</a:t>
            </a:r>
          </a:p>
          <a:p>
            <a:pPr algn="ctr"/>
            <a:r>
              <a:rPr lang="ru-RU" sz="2800" b="1" dirty="0" smtClean="0"/>
              <a:t>С поклоном русскому народу –</a:t>
            </a:r>
          </a:p>
          <a:p>
            <a:pPr algn="ctr"/>
            <a:r>
              <a:rPr lang="ru-RU" sz="2800" b="1" dirty="0" smtClean="0"/>
              <a:t>Сегодня празднуют свободу</a:t>
            </a:r>
          </a:p>
          <a:p>
            <a:pPr algn="ctr"/>
            <a:r>
              <a:rPr lang="ru-RU" sz="2800" b="1" dirty="0" smtClean="0"/>
              <a:t>И день единства навсегда!</a:t>
            </a: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4206390372"/>
      </p:ext>
    </p:extLst>
  </p:cSld>
  <p:clrMapOvr>
    <a:masterClrMapping/>
  </p:clrMapOvr>
  <p:transition advTm="10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568666"/>
            <a:ext cx="914034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С особым размахом празднование проходит в Нижнем Новгороде – родине Кузьмы Минина. 4 ноября городские власти открывают общественные объекты: мосты, школы, детские сады, парки. Главные события проходят на площади Народного единства, где установлен памятник Минину и Пожарскому.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Там </a:t>
            </a:r>
            <a:r>
              <a:rPr lang="ru-RU" sz="2800" b="1" dirty="0"/>
              <a:t>устраивается большой концерт и фейерверк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34" y="483410"/>
            <a:ext cx="4290987" cy="2858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308"/>
            <a:ext cx="4713287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11559015"/>
      </p:ext>
    </p:extLst>
  </p:cSld>
  <p:clrMapOvr>
    <a:masterClrMapping/>
  </p:clrMapOvr>
  <p:transition advTm="10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05064"/>
            <a:ext cx="91602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С 2001 года проводится общественная патриотическая акция «Алтарь Отечества». В ней участвуют социальные активисты, работники культурной сферы, студенты, учащиеся школ. Они повторяют путь ополчения, который начинается в Нижнем Новгороде и завершается в Москве на Красной площади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298985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05" y="476672"/>
            <a:ext cx="4323183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02360375"/>
      </p:ext>
    </p:extLst>
  </p:cSld>
  <p:clrMapOvr>
    <a:masterClrMapping/>
  </p:clrMapOvr>
  <p:transition advTm="10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09120"/>
            <a:ext cx="91486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Сейчас в России День народного единства становится все популярней. Ведь гордость за свою Родину, за ее прошлое и настоящее, и вера в ее счастливое будущее – это то, что неизменно объединяет людей и делает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их </a:t>
            </a:r>
            <a:r>
              <a:rPr lang="ru-RU" sz="2800" b="1" dirty="0"/>
              <a:t>единым народом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6166"/>
            <a:ext cx="4149080" cy="4149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09" y="980728"/>
            <a:ext cx="4394820" cy="2928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56989962"/>
      </p:ext>
    </p:extLst>
  </p:cSld>
  <p:clrMapOvr>
    <a:masterClrMapping/>
  </p:clrMapOvr>
  <p:transition advTm="10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kazaki-rm.ru/img/news/Edinarod2017/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5540" name="AutoShape 4" descr="https://ic.pics.livejournal.com/er_serpreg/76493856/40729/40729_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</p:cSld>
  <p:clrMapOvr>
    <a:masterClrMapping/>
  </p:clrMapOvr>
  <p:transition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2195736" y="188640"/>
            <a:ext cx="6624736" cy="79208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Это периодическое издание находится </a:t>
            </a:r>
          </a:p>
          <a:p>
            <a:pPr algn="ctr"/>
            <a:r>
              <a:rPr lang="ru-RU" sz="2000" b="1" dirty="0" smtClean="0"/>
              <a:t>в библиотечном фонде Университета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062710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Лепешова А. Праздники нашего Отечества / А. Лепешова // Отечество. – 2004. - №9. – С. 6 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2370360"/>
            <a:ext cx="494004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4 ноября 1612 года знаменует окончание средневековой смуты на Руси. Это день освобождения Москвы и России от польского владычества, который широко праздновался в России с 1612 года три столетия. Сегодня этот праздник становится все популярней. Ведь гордость за свою Родину, объединяет людей </a:t>
            </a:r>
          </a:p>
          <a:p>
            <a:pPr algn="ctr"/>
            <a:r>
              <a:rPr lang="ru-RU" sz="2400" b="1" dirty="0" smtClean="0"/>
              <a:t>в единый народ  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936104" cy="94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\\10.1.1.7\common\Управление библиотечно-информационных ресурсов\222222.jpg"/>
          <p:cNvPicPr>
            <a:picLocks noChangeAspect="1" noChangeArrowheads="1"/>
          </p:cNvPicPr>
          <p:nvPr/>
        </p:nvPicPr>
        <p:blipFill>
          <a:blip r:embed="rId3" cstate="print"/>
          <a:srcRect l="4076" t="4971" r="2181" b="2382"/>
          <a:stretch>
            <a:fillRect/>
          </a:stretch>
        </p:blipFill>
        <p:spPr bwMode="auto">
          <a:xfrm>
            <a:off x="4940041" y="1628800"/>
            <a:ext cx="2944327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62" name="Picture 2" descr="C:\Documents and Settings\sorokina_an\Рабочий стол\день народного единства\CCF21102019_00012.jpg"/>
          <p:cNvPicPr>
            <a:picLocks noChangeAspect="1" noChangeArrowheads="1"/>
          </p:cNvPicPr>
          <p:nvPr/>
        </p:nvPicPr>
        <p:blipFill>
          <a:blip r:embed="rId4" cstate="print"/>
          <a:srcRect t="1490" r="5278" b="6031"/>
          <a:stretch>
            <a:fillRect/>
          </a:stretch>
        </p:blipFill>
        <p:spPr bwMode="auto">
          <a:xfrm>
            <a:off x="6012160" y="2708920"/>
            <a:ext cx="2952328" cy="3994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 descr="https://dikobraz.net/wp-content/uploads/2018/11/den-narodnogo-edinstva-1-1024x7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4515" name="Picture 3" descr="C:\Documents and Settings\sorokina_an\Рабочий стол\den-narodnogo-edinstva-1-1024x7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3590" y="4279736"/>
            <a:ext cx="91575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День народного единства был учрежден в память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о </a:t>
            </a:r>
            <a:r>
              <a:rPr lang="ru-RU" sz="2800" b="1" dirty="0"/>
              <a:t>событиях 1612 года, когда народное ополчение под предводительством Кузьмы Минина и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Дмитрия </a:t>
            </a:r>
            <a:r>
              <a:rPr lang="ru-RU" sz="2800" b="1" dirty="0"/>
              <a:t>Пожарского освободило Москву от польских захватчиков. Исторически этот праздник связан с окончанием Смутного времени в России в </a:t>
            </a:r>
            <a:r>
              <a:rPr lang="en-US" sz="2800" b="1" dirty="0"/>
              <a:t>XVII</a:t>
            </a:r>
            <a:r>
              <a:rPr lang="ru-RU" sz="2800" b="1" dirty="0"/>
              <a:t> веке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307"/>
          <a:stretch/>
        </p:blipFill>
        <p:spPr bwMode="auto">
          <a:xfrm>
            <a:off x="1115616" y="127402"/>
            <a:ext cx="6912768" cy="4263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51002388"/>
      </p:ext>
    </p:extLst>
  </p:cSld>
  <p:clrMapOvr>
    <a:masterClrMapping/>
  </p:clrMapOvr>
  <p:transition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400590"/>
            <a:ext cx="496855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Праздник был учрежден Федеральным Законом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«О </a:t>
            </a:r>
            <a:r>
              <a:rPr lang="ru-RU" sz="2800" b="1" dirty="0"/>
              <a:t>внесении в </a:t>
            </a:r>
            <a:r>
              <a:rPr lang="ru-RU" sz="2800" b="1" dirty="0" smtClean="0"/>
              <a:t>статью </a:t>
            </a:r>
          </a:p>
          <a:p>
            <a:pPr algn="ctr"/>
            <a:r>
              <a:rPr lang="ru-RU" sz="2800" b="1" dirty="0" smtClean="0"/>
              <a:t>1 Федерального </a:t>
            </a:r>
            <a:r>
              <a:rPr lang="ru-RU" sz="2800" b="1" dirty="0"/>
              <a:t>закона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«О </a:t>
            </a:r>
            <a:r>
              <a:rPr lang="ru-RU" sz="2800" b="1" dirty="0"/>
              <a:t>днях воинской славы (победных днях) </a:t>
            </a:r>
            <a:r>
              <a:rPr lang="ru-RU" sz="2800" b="1" dirty="0" smtClean="0"/>
              <a:t>России»,</a:t>
            </a:r>
          </a:p>
          <a:p>
            <a:pPr algn="ctr"/>
            <a:r>
              <a:rPr lang="ru-RU" sz="2800" b="1" dirty="0" smtClean="0"/>
              <a:t> </a:t>
            </a:r>
            <a:r>
              <a:rPr lang="ru-RU" sz="2800" b="1" dirty="0"/>
              <a:t>подписанным в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декабре </a:t>
            </a:r>
            <a:r>
              <a:rPr lang="ru-RU" sz="2800" b="1" dirty="0"/>
              <a:t>2004 года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Президентом </a:t>
            </a:r>
          </a:p>
          <a:p>
            <a:pPr algn="ctr"/>
            <a:r>
              <a:rPr lang="ru-RU" sz="2800" b="1" dirty="0" smtClean="0"/>
              <a:t>Российской Федерации </a:t>
            </a:r>
          </a:p>
          <a:p>
            <a:pPr algn="ctr"/>
            <a:r>
              <a:rPr lang="ru-RU" sz="2800" b="1" dirty="0" smtClean="0"/>
              <a:t>Владимиром Владимировичем</a:t>
            </a:r>
          </a:p>
          <a:p>
            <a:pPr algn="ctr"/>
            <a:r>
              <a:rPr lang="ru-RU" sz="2800" b="1" dirty="0" smtClean="0"/>
              <a:t>Путиным</a:t>
            </a:r>
            <a:endParaRPr lang="ru-RU" sz="2800" b="1" dirty="0"/>
          </a:p>
          <a:p>
            <a:pPr algn="ctr"/>
            <a:endParaRPr lang="ru-RU" sz="28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957" t="25652" r="2934" b="11448"/>
          <a:stretch/>
        </p:blipFill>
        <p:spPr bwMode="auto">
          <a:xfrm>
            <a:off x="259484" y="260648"/>
            <a:ext cx="3952476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87773769"/>
      </p:ext>
    </p:extLst>
  </p:cSld>
  <p:clrMapOvr>
    <a:masterClrMapping/>
  </p:clrMapOvr>
  <p:transition advTm="1000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1963</TotalTime>
  <Words>2100</Words>
  <Application>Microsoft Office PowerPoint</Application>
  <PresentationFormat>Экран (4:3)</PresentationFormat>
  <Paragraphs>169</Paragraphs>
  <Slides>59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1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Лисавцова НА</dc:creator>
  <cp:lastModifiedBy>sorokina_an</cp:lastModifiedBy>
  <cp:revision>145</cp:revision>
  <dcterms:created xsi:type="dcterms:W3CDTF">2019-10-03T07:14:30Z</dcterms:created>
  <dcterms:modified xsi:type="dcterms:W3CDTF">2019-10-25T09:30:59Z</dcterms:modified>
</cp:coreProperties>
</file>