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5" r:id="rId2"/>
    <p:sldId id="266" r:id="rId3"/>
    <p:sldId id="267" r:id="rId4"/>
    <p:sldId id="268" r:id="rId5"/>
    <p:sldId id="269" r:id="rId6"/>
    <p:sldId id="263" r:id="rId7"/>
    <p:sldId id="270" r:id="rId8"/>
    <p:sldId id="257" r:id="rId9"/>
    <p:sldId id="261" r:id="rId10"/>
    <p:sldId id="262" r:id="rId11"/>
    <p:sldId id="271" r:id="rId12"/>
    <p:sldId id="272" r:id="rId13"/>
    <p:sldId id="273" r:id="rId14"/>
    <p:sldId id="274" r:id="rId15"/>
  </p:sldIdLst>
  <p:sldSz cx="9144000" cy="6858000" type="screen4x3"/>
  <p:notesSz cx="6858000" cy="9144000"/>
  <p:defaultTextStyle>
    <a:defPPr>
      <a:defRPr lang="ru-RU"/>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2194"/>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7" autoAdjust="0"/>
    <p:restoredTop sz="94660" autoAdjust="0"/>
  </p:normalViewPr>
  <p:slideViewPr>
    <p:cSldViewPr>
      <p:cViewPr varScale="1">
        <p:scale>
          <a:sx n="110" d="100"/>
          <a:sy n="110" d="100"/>
        </p:scale>
        <p:origin x="-18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1050;&#1085;&#1080;&#1075;&#1072;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H:\&#1086;&#1090;&#1095;&#1077;&#1090;\&#1086;&#1090;&#1095;&#1077;&#1090;.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title>
      <c:tx>
        <c:rich>
          <a:bodyPr/>
          <a:lstStyle/>
          <a:p>
            <a:pPr>
              <a:defRPr/>
            </a:pPr>
            <a:r>
              <a:rPr lang="ru-RU" sz="2000" b="1" dirty="0">
                <a:latin typeface="Times New Roman" pitchFamily="18" charset="0"/>
                <a:cs typeface="Times New Roman" pitchFamily="18" charset="0"/>
              </a:rPr>
              <a:t>Рейтинг </a:t>
            </a:r>
            <a:r>
              <a:rPr lang="ru-RU" sz="2000" b="1" dirty="0" err="1">
                <a:latin typeface="Times New Roman" pitchFamily="18" charset="0"/>
                <a:cs typeface="Times New Roman" pitchFamily="18" charset="0"/>
              </a:rPr>
              <a:t>грантовой</a:t>
            </a:r>
            <a:r>
              <a:rPr lang="ru-RU" sz="2000" b="1" dirty="0">
                <a:latin typeface="Times New Roman" pitchFamily="18" charset="0"/>
                <a:cs typeface="Times New Roman" pitchFamily="18" charset="0"/>
              </a:rPr>
              <a:t> активности по факультетам</a:t>
            </a:r>
          </a:p>
        </c:rich>
      </c:tx>
      <c:layout/>
      <c:overlay val="0"/>
    </c:title>
    <c:autoTitleDeleted val="0"/>
    <c:plotArea>
      <c:layout/>
      <c:barChart>
        <c:barDir val="col"/>
        <c:grouping val="clustered"/>
        <c:varyColors val="0"/>
        <c:ser>
          <c:idx val="0"/>
          <c:order val="0"/>
          <c:invertIfNegative val="0"/>
          <c:cat>
            <c:strRef>
              <c:f>Лист1!$F$3:$F$8</c:f>
              <c:strCache>
                <c:ptCount val="6"/>
                <c:pt idx="0">
                  <c:v>ФВМ</c:v>
                </c:pt>
                <c:pt idx="1">
                  <c:v>ТФ</c:v>
                </c:pt>
                <c:pt idx="2">
                  <c:v>ЭФ</c:v>
                </c:pt>
                <c:pt idx="3">
                  <c:v>АФ</c:v>
                </c:pt>
                <c:pt idx="4">
                  <c:v>ИФ</c:v>
                </c:pt>
                <c:pt idx="5">
                  <c:v>СПО</c:v>
                </c:pt>
              </c:strCache>
            </c:strRef>
          </c:cat>
          <c:val>
            <c:numRef>
              <c:f>Лист1!$G$3:$G$8</c:f>
              <c:numCache>
                <c:formatCode>General</c:formatCode>
                <c:ptCount val="6"/>
                <c:pt idx="0">
                  <c:v>11</c:v>
                </c:pt>
                <c:pt idx="1">
                  <c:v>13</c:v>
                </c:pt>
                <c:pt idx="2">
                  <c:v>4</c:v>
                </c:pt>
                <c:pt idx="3">
                  <c:v>1</c:v>
                </c:pt>
                <c:pt idx="4">
                  <c:v>0</c:v>
                </c:pt>
                <c:pt idx="5">
                  <c:v>0</c:v>
                </c:pt>
              </c:numCache>
            </c:numRef>
          </c:val>
        </c:ser>
        <c:dLbls>
          <c:showLegendKey val="0"/>
          <c:showVal val="0"/>
          <c:showCatName val="0"/>
          <c:showSerName val="0"/>
          <c:showPercent val="0"/>
          <c:showBubbleSize val="0"/>
        </c:dLbls>
        <c:gapWidth val="150"/>
        <c:axId val="90994944"/>
        <c:axId val="91566464"/>
      </c:barChart>
      <c:catAx>
        <c:axId val="90994944"/>
        <c:scaling>
          <c:orientation val="minMax"/>
        </c:scaling>
        <c:delete val="0"/>
        <c:axPos val="b"/>
        <c:title>
          <c:tx>
            <c:rich>
              <a:bodyPr/>
              <a:lstStyle/>
              <a:p>
                <a:pPr>
                  <a:defRPr/>
                </a:pPr>
                <a:r>
                  <a:rPr lang="ru-RU" sz="1800" dirty="0">
                    <a:latin typeface="Times New Roman" pitchFamily="18" charset="0"/>
                    <a:cs typeface="Times New Roman" pitchFamily="18" charset="0"/>
                  </a:rPr>
                  <a:t>Факультеты</a:t>
                </a:r>
                <a:endParaRPr lang="ru-RU" dirty="0">
                  <a:latin typeface="Times New Roman" pitchFamily="18" charset="0"/>
                  <a:cs typeface="Times New Roman" pitchFamily="18" charset="0"/>
                </a:endParaRPr>
              </a:p>
            </c:rich>
          </c:tx>
          <c:layout>
            <c:manualLayout>
              <c:xMode val="edge"/>
              <c:yMode val="edge"/>
              <c:x val="0.43014995688309771"/>
              <c:y val="0.9306602919310335"/>
            </c:manualLayout>
          </c:layout>
          <c:overlay val="0"/>
        </c:title>
        <c:majorTickMark val="out"/>
        <c:minorTickMark val="none"/>
        <c:tickLblPos val="nextTo"/>
        <c:txPr>
          <a:bodyPr/>
          <a:lstStyle/>
          <a:p>
            <a:pPr>
              <a:defRPr sz="1400" b="1">
                <a:latin typeface="Times New Roman" pitchFamily="18" charset="0"/>
                <a:cs typeface="Times New Roman" pitchFamily="18" charset="0"/>
              </a:defRPr>
            </a:pPr>
            <a:endParaRPr lang="ru-RU"/>
          </a:p>
        </c:txPr>
        <c:crossAx val="91566464"/>
        <c:crosses val="autoZero"/>
        <c:auto val="1"/>
        <c:lblAlgn val="ctr"/>
        <c:lblOffset val="100"/>
        <c:noMultiLvlLbl val="0"/>
      </c:catAx>
      <c:valAx>
        <c:axId val="91566464"/>
        <c:scaling>
          <c:orientation val="minMax"/>
        </c:scaling>
        <c:delete val="0"/>
        <c:axPos val="l"/>
        <c:majorGridlines/>
        <c:title>
          <c:tx>
            <c:rich>
              <a:bodyPr rot="-5400000" vert="horz"/>
              <a:lstStyle/>
              <a:p>
                <a:pPr>
                  <a:defRPr/>
                </a:pPr>
                <a:r>
                  <a:rPr lang="ru-RU" sz="1800" b="1" dirty="0">
                    <a:latin typeface="Times New Roman" pitchFamily="18" charset="0"/>
                    <a:cs typeface="Times New Roman" pitchFamily="18" charset="0"/>
                  </a:rPr>
                  <a:t>Кол-во заявок, </a:t>
                </a:r>
                <a:r>
                  <a:rPr lang="ru-RU" sz="1800" b="1" dirty="0" smtClean="0">
                    <a:latin typeface="Times New Roman" pitchFamily="18" charset="0"/>
                    <a:cs typeface="Times New Roman" pitchFamily="18" charset="0"/>
                  </a:rPr>
                  <a:t> шт.</a:t>
                </a:r>
                <a:endParaRPr lang="ru-RU" sz="1800" b="1" dirty="0">
                  <a:latin typeface="Times New Roman" pitchFamily="18" charset="0"/>
                  <a:cs typeface="Times New Roman" pitchFamily="18" charset="0"/>
                </a:endParaRPr>
              </a:p>
            </c:rich>
          </c:tx>
          <c:layout>
            <c:manualLayout>
              <c:xMode val="edge"/>
              <c:yMode val="edge"/>
              <c:x val="5.039122637167299E-3"/>
              <c:y val="0.30703380750692844"/>
            </c:manualLayout>
          </c:layout>
          <c:overlay val="0"/>
        </c:title>
        <c:numFmt formatCode="General" sourceLinked="1"/>
        <c:majorTickMark val="out"/>
        <c:minorTickMark val="none"/>
        <c:tickLblPos val="nextTo"/>
        <c:txPr>
          <a:bodyPr/>
          <a:lstStyle/>
          <a:p>
            <a:pPr>
              <a:defRPr sz="1400" b="1">
                <a:latin typeface="Times New Roman" pitchFamily="18" charset="0"/>
                <a:cs typeface="Times New Roman" pitchFamily="18" charset="0"/>
              </a:defRPr>
            </a:pPr>
            <a:endParaRPr lang="ru-RU"/>
          </a:p>
        </c:txPr>
        <c:crossAx val="9099494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1.7037250341932892E-2"/>
          <c:y val="6.44524511896339E-2"/>
          <c:w val="0.63217635452472232"/>
          <c:h val="0.90772705994248748"/>
        </c:manualLayout>
      </c:layout>
      <c:pie3DChart>
        <c:varyColors val="1"/>
        <c:ser>
          <c:idx val="0"/>
          <c:order val="0"/>
          <c:explosion val="52"/>
          <c:dLbls>
            <c:dLblPos val="inEnd"/>
            <c:showLegendKey val="0"/>
            <c:showVal val="1"/>
            <c:showCatName val="0"/>
            <c:showSerName val="0"/>
            <c:showPercent val="0"/>
            <c:showBubbleSize val="0"/>
            <c:showLeaderLines val="1"/>
          </c:dLbls>
          <c:cat>
            <c:strRef>
              <c:f>Лист1!$A$1:$A$8</c:f>
              <c:strCache>
                <c:ptCount val="8"/>
                <c:pt idx="0">
                  <c:v>РФФИ</c:v>
                </c:pt>
                <c:pt idx="1">
                  <c:v>РНФ</c:v>
                </c:pt>
                <c:pt idx="2">
                  <c:v>ФЦП</c:v>
                </c:pt>
                <c:pt idx="3">
                  <c:v>Конкурс инноваций в области образования</c:v>
                </c:pt>
                <c:pt idx="4">
                  <c:v>МНФЭИ акад. Им. Н.П. Федоренко</c:v>
                </c:pt>
                <c:pt idx="5">
                  <c:v>АгроБиоТех</c:v>
                </c:pt>
                <c:pt idx="6">
                  <c:v>Областной грант Правительства Белгородской области </c:v>
                </c:pt>
                <c:pt idx="7">
                  <c:v>РГНФ</c:v>
                </c:pt>
              </c:strCache>
            </c:strRef>
          </c:cat>
          <c:val>
            <c:numRef>
              <c:f>Лист1!$B$1:$B$8</c:f>
              <c:numCache>
                <c:formatCode>General</c:formatCode>
                <c:ptCount val="8"/>
                <c:pt idx="0">
                  <c:v>8</c:v>
                </c:pt>
                <c:pt idx="1">
                  <c:v>2</c:v>
                </c:pt>
                <c:pt idx="2">
                  <c:v>1</c:v>
                </c:pt>
                <c:pt idx="3">
                  <c:v>1</c:v>
                </c:pt>
                <c:pt idx="4">
                  <c:v>2</c:v>
                </c:pt>
                <c:pt idx="5">
                  <c:v>19</c:v>
                </c:pt>
                <c:pt idx="6">
                  <c:v>4</c:v>
                </c:pt>
                <c:pt idx="7">
                  <c:v>5</c:v>
                </c:pt>
              </c:numCache>
            </c:numRef>
          </c:val>
        </c:ser>
        <c:dLbls>
          <c:showLegendKey val="0"/>
          <c:showVal val="0"/>
          <c:showCatName val="0"/>
          <c:showSerName val="0"/>
          <c:showPercent val="0"/>
          <c:showBubbleSize val="0"/>
          <c:showLeaderLines val="1"/>
        </c:dLbls>
      </c:pie3DChart>
      <c:spPr>
        <a:noFill/>
      </c:spPr>
    </c:plotArea>
    <c:legend>
      <c:legendPos val="r"/>
      <c:layout>
        <c:manualLayout>
          <c:xMode val="edge"/>
          <c:yMode val="edge"/>
          <c:x val="0.66299227240946401"/>
          <c:y val="1.6380833035111408E-2"/>
          <c:w val="0.32527745747262776"/>
          <c:h val="0.96705808244539926"/>
        </c:manualLayout>
      </c:layout>
      <c:overlay val="0"/>
      <c:txPr>
        <a:bodyPr/>
        <a:lstStyle/>
        <a:p>
          <a:pPr>
            <a:defRPr sz="1400" baseline="0">
              <a:latin typeface="Times New Roman" pitchFamily="18" charset="0"/>
              <a:cs typeface="Times New Roman" pitchFamily="18" charset="0"/>
            </a:defRPr>
          </a:pPr>
          <a:endParaRPr lang="ru-RU"/>
        </a:p>
      </c:txPr>
    </c:legend>
    <c:plotVisOnly val="1"/>
    <c:dispBlanksAs val="zero"/>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400"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400" fontAlgn="auto">
              <a:spcBef>
                <a:spcPts val="0"/>
              </a:spcBef>
              <a:spcAft>
                <a:spcPts val="0"/>
              </a:spcAft>
              <a:defRPr sz="1200" smtClean="0">
                <a:latin typeface="+mn-lt"/>
              </a:defRPr>
            </a:lvl1pPr>
          </a:lstStyle>
          <a:p>
            <a:pPr>
              <a:defRPr/>
            </a:pPr>
            <a:fld id="{AD69397D-62AF-4A26-81F7-36D7B39EDFC4}" type="datetimeFigureOut">
              <a:rPr lang="ru-RU"/>
              <a:pPr>
                <a:defRPr/>
              </a:pPr>
              <a:t>08.09.2014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14400"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14400" fontAlgn="auto">
              <a:spcBef>
                <a:spcPts val="0"/>
              </a:spcBef>
              <a:spcAft>
                <a:spcPts val="0"/>
              </a:spcAft>
              <a:defRPr sz="1200" smtClean="0">
                <a:latin typeface="+mn-lt"/>
              </a:defRPr>
            </a:lvl1pPr>
          </a:lstStyle>
          <a:p>
            <a:pPr>
              <a:defRPr/>
            </a:pPr>
            <a:fld id="{051233D6-700D-4CBB-B57F-AF751A6A55AE}" type="slidenum">
              <a:rPr lang="ru-RU"/>
              <a:pPr>
                <a:defRPr/>
              </a:pPr>
              <a:t>‹#›</a:t>
            </a:fld>
            <a:endParaRPr lang="ru-RU"/>
          </a:p>
        </p:txBody>
      </p:sp>
    </p:spTree>
    <p:extLst>
      <p:ext uri="{BB962C8B-B14F-4D97-AF65-F5344CB8AC3E}">
        <p14:creationId xmlns:p14="http://schemas.microsoft.com/office/powerpoint/2010/main" val="2363374539"/>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E4F31753-4CD2-46F2-85BE-DBEFCED7CC28}" type="slidenum">
              <a:rPr lang="ru-RU"/>
              <a:pPr defTabSz="912813" fontAlgn="base">
                <a:spcBef>
                  <a:spcPct val="0"/>
                </a:spcBef>
                <a:spcAft>
                  <a:spcPct val="0"/>
                </a:spcAft>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ru-RU" smtClean="0"/>
              <a:t>Образец подзаголовка</a:t>
            </a:r>
            <a:endParaRPr lang="en-US" dirty="0"/>
          </a:p>
        </p:txBody>
      </p:sp>
      <p:sp>
        <p:nvSpPr>
          <p:cNvPr id="6" name="Date Placeholder 3"/>
          <p:cNvSpPr>
            <a:spLocks noGrp="1"/>
          </p:cNvSpPr>
          <p:nvPr>
            <p:ph type="dt" sz="half" idx="10"/>
          </p:nvPr>
        </p:nvSpPr>
        <p:spPr/>
        <p:txBody>
          <a:bodyPr/>
          <a:lstStyle>
            <a:lvl1pPr>
              <a:defRPr/>
            </a:lvl1pPr>
          </a:lstStyle>
          <a:p>
            <a:pPr>
              <a:defRPr/>
            </a:pPr>
            <a:fld id="{77F766C1-C510-4C75-BF6A-C44D45C62E34}" type="datetimeFigureOut">
              <a:rPr lang="ru-RU"/>
              <a:pPr>
                <a:defRPr/>
              </a:pPr>
              <a:t>08.09.2014</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39A1DC8C-0BAA-4298-A960-AC432525425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F08CB8BF-64F1-4D33-8497-A384E92E0009}" type="datetimeFigureOut">
              <a:rPr lang="ru-RU"/>
              <a:pPr>
                <a:defRPr/>
              </a:pPr>
              <a:t>08.09.2014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a:ln/>
        </p:spPr>
        <p:txBody>
          <a:bodyPr/>
          <a:lstStyle>
            <a:lvl1pPr>
              <a:defRPr/>
            </a:lvl1pPr>
          </a:lstStyle>
          <a:p>
            <a:pPr>
              <a:defRPr/>
            </a:pPr>
            <a:fld id="{89BC352E-3C28-42CB-8940-E83F28528D3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086FDA8-4D2E-410B-A34B-9C8F5419AAF6}" type="datetimeFigureOut">
              <a:rPr lang="ru-RU"/>
              <a:pPr>
                <a:defRPr/>
              </a:pPr>
              <a:t>08.09.2014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a:ln/>
        </p:spPr>
        <p:txBody>
          <a:bodyPr/>
          <a:lstStyle>
            <a:lvl1pPr>
              <a:defRPr/>
            </a:lvl1pPr>
          </a:lstStyle>
          <a:p>
            <a:pPr>
              <a:defRPr/>
            </a:pPr>
            <a:fld id="{CB1045BA-3E4F-4019-9C33-49D01050D2F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9A362F6-3927-4C36-B0E2-7FCC083A7FF8}" type="datetimeFigureOut">
              <a:rPr lang="ru-RU"/>
              <a:pPr>
                <a:defRPr/>
              </a:pPr>
              <a:t>08.09.2014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a:ln/>
        </p:spPr>
        <p:txBody>
          <a:bodyPr/>
          <a:lstStyle>
            <a:lvl1pPr>
              <a:defRPr/>
            </a:lvl1pPr>
          </a:lstStyle>
          <a:p>
            <a:pPr>
              <a:defRPr/>
            </a:pPr>
            <a:fld id="{B21BEA47-B894-42A0-B5A8-E21787069B5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Date Placeholder 3"/>
          <p:cNvSpPr>
            <a:spLocks noGrp="1"/>
          </p:cNvSpPr>
          <p:nvPr>
            <p:ph type="dt" sz="half" idx="10"/>
          </p:nvPr>
        </p:nvSpPr>
        <p:spPr/>
        <p:txBody>
          <a:bodyPr/>
          <a:lstStyle>
            <a:lvl1pPr>
              <a:defRPr/>
            </a:lvl1pPr>
          </a:lstStyle>
          <a:p>
            <a:pPr>
              <a:defRPr/>
            </a:pPr>
            <a:fld id="{01F05D74-6F14-4285-BC64-8DC01DA174D5}" type="datetimeFigureOut">
              <a:rPr lang="ru-RU"/>
              <a:pPr>
                <a:defRPr/>
              </a:pPr>
              <a:t>08.09.2014</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96259EA7-0E82-4B7D-BC5E-9C817641EE9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5" name="Date Placeholder 3"/>
          <p:cNvSpPr>
            <a:spLocks noGrp="1"/>
          </p:cNvSpPr>
          <p:nvPr>
            <p:ph type="dt" sz="half" idx="10"/>
          </p:nvPr>
        </p:nvSpPr>
        <p:spPr/>
        <p:txBody>
          <a:bodyPr/>
          <a:lstStyle>
            <a:lvl1pPr>
              <a:defRPr/>
            </a:lvl1pPr>
          </a:lstStyle>
          <a:p>
            <a:pPr>
              <a:defRPr/>
            </a:pPr>
            <a:fld id="{FB1F7D84-6012-48BA-95EC-632C0A702420}" type="datetimeFigureOut">
              <a:rPr lang="ru-RU"/>
              <a:pPr>
                <a:defRPr/>
              </a:pPr>
              <a:t>08.09.2014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ln/>
        </p:spPr>
        <p:txBody>
          <a:bodyPr/>
          <a:lstStyle>
            <a:lvl1pPr>
              <a:defRPr/>
            </a:lvl1pPr>
          </a:lstStyle>
          <a:p>
            <a:pPr>
              <a:defRPr/>
            </a:pPr>
            <a:fld id="{809E2EA1-D606-43A1-9E69-0F46D4D0B7F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911F90DA-1170-42EC-B902-AE0488DBEA5D}" type="datetimeFigureOut">
              <a:rPr lang="ru-RU"/>
              <a:pPr>
                <a:defRPr/>
              </a:pPr>
              <a:t>08.09.2014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a:ln/>
        </p:spPr>
        <p:txBody>
          <a:bodyPr/>
          <a:lstStyle>
            <a:lvl1pPr>
              <a:defRPr/>
            </a:lvl1pPr>
          </a:lstStyle>
          <a:p>
            <a:pPr>
              <a:defRPr/>
            </a:pPr>
            <a:fld id="{A009A318-E465-47E5-A5FB-F8B3F8D0D1E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D00920E6-A0B4-44B7-99D6-CF03E16C9340}" type="datetimeFigureOut">
              <a:rPr lang="ru-RU"/>
              <a:pPr>
                <a:defRPr/>
              </a:pPr>
              <a:t>08.09.2014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a:ln/>
        </p:spPr>
        <p:txBody>
          <a:bodyPr/>
          <a:lstStyle>
            <a:lvl1pPr>
              <a:defRPr/>
            </a:lvl1pPr>
          </a:lstStyle>
          <a:p>
            <a:pPr>
              <a:defRPr/>
            </a:pPr>
            <a:fld id="{E62C71DC-CA13-4445-8E9C-9ED7772AA15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C7647C-1126-4346-B498-40ADF19D4D82}" type="datetimeFigureOut">
              <a:rPr lang="ru-RU"/>
              <a:pPr>
                <a:defRPr/>
              </a:pPr>
              <a:t>08.09.2014</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a:ln/>
        </p:spPr>
        <p:txBody>
          <a:bodyPr/>
          <a:lstStyle>
            <a:lvl1pPr>
              <a:defRPr/>
            </a:lvl1pPr>
          </a:lstStyle>
          <a:p>
            <a:pPr>
              <a:defRPr/>
            </a:pPr>
            <a:fld id="{4CDA7AD5-E5FF-4C2E-8FBC-83DCFE38F5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lvl1pPr>
              <a:defRPr/>
            </a:lvl1pPr>
          </a:lstStyle>
          <a:p>
            <a:pPr>
              <a:defRPr/>
            </a:pPr>
            <a:fld id="{52BB57AE-1046-4E00-A553-FAF74192986B}" type="datetimeFigureOut">
              <a:rPr lang="ru-RU"/>
              <a:pPr>
                <a:defRPr/>
              </a:pPr>
              <a:t>08.09.2014</a:t>
            </a:fld>
            <a:endParaRPr lang="ru-RU"/>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ru-RU"/>
          </a:p>
        </p:txBody>
      </p:sp>
      <p:sp>
        <p:nvSpPr>
          <p:cNvPr id="9"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8666E894-AAA1-4253-8903-1963854DCD2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ru-RU" noProof="0" smtClean="0"/>
              <a:t>Вставка рисунка</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5"/>
          </p:nvPr>
        </p:nvSpPr>
        <p:spPr/>
        <p:txBody>
          <a:bodyPr/>
          <a:lstStyle>
            <a:lvl1pPr>
              <a:defRPr/>
            </a:lvl1pPr>
          </a:lstStyle>
          <a:p>
            <a:pPr>
              <a:defRPr/>
            </a:pPr>
            <a:fld id="{C0D04F21-BB89-430E-BCD5-303D6D3E85BD}" type="datetimeFigureOut">
              <a:rPr lang="ru-RU"/>
              <a:pPr>
                <a:defRPr/>
              </a:pPr>
              <a:t>08.09.2014</a:t>
            </a:fld>
            <a:endParaRPr lang="ru-RU"/>
          </a:p>
        </p:txBody>
      </p:sp>
      <p:sp>
        <p:nvSpPr>
          <p:cNvPr id="8" name="Footer Placeholder 5"/>
          <p:cNvSpPr>
            <a:spLocks noGrp="1"/>
          </p:cNvSpPr>
          <p:nvPr>
            <p:ph type="ftr" sz="quarter" idx="16"/>
          </p:nvPr>
        </p:nvSpPr>
        <p:spPr/>
        <p:txBody>
          <a:bodyPr/>
          <a:lstStyle>
            <a:lvl1pPr>
              <a:defRPr/>
            </a:lvl1pPr>
          </a:lstStyle>
          <a:p>
            <a:pPr>
              <a:defRPr/>
            </a:pPr>
            <a:endParaRPr lang="ru-RU"/>
          </a:p>
        </p:txBody>
      </p:sp>
      <p:sp>
        <p:nvSpPr>
          <p:cNvPr id="9" name="Slide Number Placeholder 6"/>
          <p:cNvSpPr>
            <a:spLocks noGrp="1"/>
          </p:cNvSpPr>
          <p:nvPr>
            <p:ph type="sldNum" sz="quarter" idx="17"/>
          </p:nvPr>
        </p:nvSpPr>
        <p:spPr/>
        <p:txBody>
          <a:bodyPr/>
          <a:lstStyle>
            <a:lvl1pPr>
              <a:defRPr/>
            </a:lvl1pPr>
          </a:lstStyle>
          <a:p>
            <a:pPr>
              <a:defRPr/>
            </a:pPr>
            <a:fld id="{B5CD1DE4-3A5D-4971-A5B6-F0FBB25A9CF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defTabSz="914400" fontAlgn="auto">
              <a:spcBef>
                <a:spcPts val="0"/>
              </a:spcBef>
              <a:spcAft>
                <a:spcPts val="0"/>
              </a:spcAft>
              <a:defRPr sz="1200" smtClean="0">
                <a:solidFill>
                  <a:srgbClr val="FFFFFF"/>
                </a:solidFill>
                <a:latin typeface="+mn-lt"/>
              </a:defRPr>
            </a:lvl1pPr>
          </a:lstStyle>
          <a:p>
            <a:pPr>
              <a:defRPr/>
            </a:pPr>
            <a:fld id="{7F0C25D3-E0A5-4DE5-9A53-19B6779E86F6}" type="datetimeFigureOut">
              <a:rPr lang="ru-RU"/>
              <a:pPr>
                <a:defRPr/>
              </a:pPr>
              <a:t>08.09.2014</a:t>
            </a:fld>
            <a:endParaRPr lang="ru-RU"/>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defTabSz="914400" fontAlgn="auto">
              <a:spcBef>
                <a:spcPts val="0"/>
              </a:spcBef>
              <a:spcAft>
                <a:spcPts val="0"/>
              </a:spcAft>
              <a:defRPr sz="1000" cap="all" spc="200" baseline="0">
                <a:solidFill>
                  <a:srgbClr val="FFFFFF"/>
                </a:solidFill>
                <a:latin typeface="+mn-lt"/>
              </a:defRPr>
            </a:lvl1pPr>
          </a:lstStyle>
          <a:p>
            <a:pPr>
              <a:defRPr/>
            </a:pPr>
            <a:endParaRPr lang="ru-RU"/>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defTabSz="914400" fontAlgn="auto">
              <a:spcBef>
                <a:spcPts val="0"/>
              </a:spcBef>
              <a:spcAft>
                <a:spcPts val="0"/>
              </a:spcAft>
              <a:defRPr sz="1650" smtClean="0">
                <a:solidFill>
                  <a:srgbClr val="FFFFFF"/>
                </a:solidFill>
                <a:latin typeface="+mn-lt"/>
              </a:defRPr>
            </a:lvl1pPr>
          </a:lstStyle>
          <a:p>
            <a:pPr>
              <a:defRPr/>
            </a:pPr>
            <a:fld id="{71DFAA1C-510C-4C0A-A839-E52B8FB30E8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defTabSz="912813" rtl="0" fontAlgn="base">
        <a:spcBef>
          <a:spcPct val="0"/>
        </a:spcBef>
        <a:spcAft>
          <a:spcPct val="0"/>
        </a:spcAft>
        <a:defRPr sz="2800" kern="1200" cap="all">
          <a:solidFill>
            <a:schemeClr val="tx1"/>
          </a:solidFill>
          <a:latin typeface="+mj-lt"/>
          <a:ea typeface="+mj-ea"/>
          <a:cs typeface="+mj-cs"/>
        </a:defRPr>
      </a:lvl1pPr>
      <a:lvl2pPr algn="l" defTabSz="912813" rtl="0" fontAlgn="base">
        <a:spcBef>
          <a:spcPct val="0"/>
        </a:spcBef>
        <a:spcAft>
          <a:spcPct val="0"/>
        </a:spcAft>
        <a:defRPr sz="2800">
          <a:solidFill>
            <a:schemeClr val="tx1"/>
          </a:solidFill>
          <a:latin typeface="Franklin Gothic Medium" pitchFamily="34" charset="0"/>
        </a:defRPr>
      </a:lvl2pPr>
      <a:lvl3pPr algn="l" defTabSz="912813" rtl="0" fontAlgn="base">
        <a:spcBef>
          <a:spcPct val="0"/>
        </a:spcBef>
        <a:spcAft>
          <a:spcPct val="0"/>
        </a:spcAft>
        <a:defRPr sz="2800">
          <a:solidFill>
            <a:schemeClr val="tx1"/>
          </a:solidFill>
          <a:latin typeface="Franklin Gothic Medium" pitchFamily="34" charset="0"/>
        </a:defRPr>
      </a:lvl3pPr>
      <a:lvl4pPr algn="l" defTabSz="912813" rtl="0" fontAlgn="base">
        <a:spcBef>
          <a:spcPct val="0"/>
        </a:spcBef>
        <a:spcAft>
          <a:spcPct val="0"/>
        </a:spcAft>
        <a:defRPr sz="2800">
          <a:solidFill>
            <a:schemeClr val="tx1"/>
          </a:solidFill>
          <a:latin typeface="Franklin Gothic Medium" pitchFamily="34" charset="0"/>
        </a:defRPr>
      </a:lvl4pPr>
      <a:lvl5pPr algn="l" defTabSz="912813" rtl="0" fontAlgn="base">
        <a:spcBef>
          <a:spcPct val="0"/>
        </a:spcBef>
        <a:spcAft>
          <a:spcPct val="0"/>
        </a:spcAft>
        <a:defRPr sz="2800">
          <a:solidFill>
            <a:schemeClr val="tx1"/>
          </a:solidFill>
          <a:latin typeface="Franklin Gothic Medium" pitchFamily="34" charset="0"/>
        </a:defRPr>
      </a:lvl5pPr>
      <a:lvl6pPr marL="457200" algn="l" defTabSz="912813" rtl="0" fontAlgn="base">
        <a:spcBef>
          <a:spcPct val="0"/>
        </a:spcBef>
        <a:spcAft>
          <a:spcPct val="0"/>
        </a:spcAft>
        <a:defRPr sz="2800">
          <a:solidFill>
            <a:schemeClr val="tx1"/>
          </a:solidFill>
          <a:latin typeface="Franklin Gothic Medium" pitchFamily="34" charset="0"/>
        </a:defRPr>
      </a:lvl6pPr>
      <a:lvl7pPr marL="914400" algn="l" defTabSz="912813" rtl="0" fontAlgn="base">
        <a:spcBef>
          <a:spcPct val="0"/>
        </a:spcBef>
        <a:spcAft>
          <a:spcPct val="0"/>
        </a:spcAft>
        <a:defRPr sz="2800">
          <a:solidFill>
            <a:schemeClr val="tx1"/>
          </a:solidFill>
          <a:latin typeface="Franklin Gothic Medium" pitchFamily="34" charset="0"/>
        </a:defRPr>
      </a:lvl7pPr>
      <a:lvl8pPr marL="1371600" algn="l" defTabSz="912813" rtl="0" fontAlgn="base">
        <a:spcBef>
          <a:spcPct val="0"/>
        </a:spcBef>
        <a:spcAft>
          <a:spcPct val="0"/>
        </a:spcAft>
        <a:defRPr sz="2800">
          <a:solidFill>
            <a:schemeClr val="tx1"/>
          </a:solidFill>
          <a:latin typeface="Franklin Gothic Medium" pitchFamily="34" charset="0"/>
        </a:defRPr>
      </a:lvl8pPr>
      <a:lvl9pPr marL="1828800" algn="l" defTabSz="912813" rtl="0" fontAlgn="base">
        <a:spcBef>
          <a:spcPct val="0"/>
        </a:spcBef>
        <a:spcAft>
          <a:spcPct val="0"/>
        </a:spcAft>
        <a:defRPr sz="2800">
          <a:solidFill>
            <a:schemeClr val="tx1"/>
          </a:solidFill>
          <a:latin typeface="Franklin Gothic Medium" pitchFamily="34" charset="0"/>
        </a:defRPr>
      </a:lvl9pPr>
    </p:titleStyle>
    <p:bodyStyle>
      <a:lvl1pPr marL="341313" indent="-341313" algn="l" defTabSz="912813" rtl="0" fontAlgn="base">
        <a:spcBef>
          <a:spcPts val="800"/>
        </a:spcBef>
        <a:spcAft>
          <a:spcPct val="0"/>
        </a:spcAft>
        <a:buFont typeface="Arial" charset="0"/>
        <a:defRPr sz="1600" b="1" kern="1200">
          <a:solidFill>
            <a:schemeClr val="tx1"/>
          </a:solidFill>
          <a:latin typeface="+mn-lt"/>
          <a:ea typeface="+mn-ea"/>
          <a:cs typeface="+mn-cs"/>
        </a:defRPr>
      </a:lvl1pPr>
      <a:lvl2pPr marL="173038" indent="-173038" algn="l" defTabSz="912813"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defTabSz="912813"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defTabSz="912813"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defTabSz="912813"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bwMode="auto"/>
        <p:txBody>
          <a:bodyPr wrap="square" numCol="1" anchorCtr="0" compatLnSpc="1">
            <a:prstTxWarp prst="textNoShape">
              <a:avLst/>
            </a:prstTxWarp>
          </a:bodyPr>
          <a:lstStyle/>
          <a:p>
            <a:pPr algn="ctr"/>
            <a:r>
              <a:rPr lang="ru-RU" sz="1200" cap="none" smtClean="0">
                <a:latin typeface="Times New Roman" pitchFamily="18" charset="0"/>
                <a:cs typeface="Times New Roman" pitchFamily="18" charset="0"/>
              </a:rPr>
              <a:t>Министерство сельского хозяйства Российской Федерации</a:t>
            </a:r>
            <a:br>
              <a:rPr lang="ru-RU" sz="1200" cap="none" smtClean="0">
                <a:latin typeface="Times New Roman" pitchFamily="18" charset="0"/>
                <a:cs typeface="Times New Roman" pitchFamily="18" charset="0"/>
              </a:rPr>
            </a:br>
            <a:r>
              <a:rPr lang="ru-RU" sz="1200" cap="none" smtClean="0">
                <a:latin typeface="Times New Roman" pitchFamily="18" charset="0"/>
                <a:cs typeface="Times New Roman" pitchFamily="18" charset="0"/>
              </a:rPr>
              <a:t>Федеральное государственное бюджетное образовательное учреждение высшего профессионального образования «Белгородская государственная сельскохозяйственная академия имени В.Я. Горина»</a:t>
            </a:r>
          </a:p>
        </p:txBody>
      </p:sp>
      <p:sp>
        <p:nvSpPr>
          <p:cNvPr id="3" name="Объект 2"/>
          <p:cNvSpPr>
            <a:spLocks noGrp="1"/>
          </p:cNvSpPr>
          <p:nvPr>
            <p:ph idx="1"/>
          </p:nvPr>
        </p:nvSpPr>
        <p:spPr>
          <a:xfrm>
            <a:off x="684213" y="1484313"/>
            <a:ext cx="7920037" cy="2592387"/>
          </a:xfrm>
        </p:spPr>
        <p:txBody>
          <a:bodyPr>
            <a:noAutofit/>
          </a:bodyPr>
          <a:lstStyle/>
          <a:p>
            <a:pPr marL="0" algn="ctr"/>
            <a:r>
              <a:rPr lang="ru-RU" sz="2800" smtClean="0">
                <a:effectLst>
                  <a:outerShdw blurRad="38100" dist="38100" dir="2700000" algn="tl">
                    <a:srgbClr val="C0C0C0"/>
                  </a:outerShdw>
                </a:effectLst>
                <a:latin typeface="Times New Roman" pitchFamily="18" charset="0"/>
                <a:cs typeface="Times New Roman" pitchFamily="18" charset="0"/>
              </a:rPr>
              <a:t>ОТЧЁТ</a:t>
            </a:r>
          </a:p>
          <a:p>
            <a:pPr marL="0" algn="ctr"/>
            <a:r>
              <a:rPr lang="ru-RU" sz="2800" smtClean="0">
                <a:effectLst>
                  <a:outerShdw blurRad="38100" dist="38100" dir="2700000" algn="tl">
                    <a:srgbClr val="C0C0C0"/>
                  </a:outerShdw>
                </a:effectLst>
                <a:latin typeface="Times New Roman" pitchFamily="18" charset="0"/>
                <a:cs typeface="Times New Roman" pitchFamily="18" charset="0"/>
              </a:rPr>
              <a:t>о работе отдела по работе с грантами </a:t>
            </a:r>
          </a:p>
          <a:p>
            <a:pPr marL="0" algn="ctr"/>
            <a:r>
              <a:rPr lang="ru-RU" sz="2800" smtClean="0">
                <a:effectLst>
                  <a:outerShdw blurRad="38100" dist="38100" dir="2700000" algn="tl">
                    <a:srgbClr val="C0C0C0"/>
                  </a:outerShdw>
                </a:effectLst>
                <a:latin typeface="Times New Roman" pitchFamily="18" charset="0"/>
                <a:cs typeface="Times New Roman" pitchFamily="18" charset="0"/>
              </a:rPr>
              <a:t>и внедрению инновационных научно-образовательных технологий за 2013-2014 г.</a:t>
            </a:r>
          </a:p>
          <a:p>
            <a:pPr marL="0" algn="ctr"/>
            <a:r>
              <a:rPr lang="ru-RU" sz="2800" smtClean="0">
                <a:effectLst>
                  <a:outerShdw blurRad="38100" dist="38100" dir="2700000" algn="tl">
                    <a:srgbClr val="C0C0C0"/>
                  </a:outerShdw>
                </a:effectLst>
                <a:latin typeface="Times New Roman" pitchFamily="18" charset="0"/>
                <a:cs typeface="Times New Roman" pitchFamily="18" charset="0"/>
              </a:rPr>
              <a:t>Перспективы и планы на 2015 г.</a:t>
            </a:r>
          </a:p>
        </p:txBody>
      </p:sp>
      <p:sp>
        <p:nvSpPr>
          <p:cNvPr id="14339" name="TextBox 3"/>
          <p:cNvSpPr txBox="1">
            <a:spLocks noChangeArrowheads="1"/>
          </p:cNvSpPr>
          <p:nvPr/>
        </p:nvSpPr>
        <p:spPr bwMode="auto">
          <a:xfrm>
            <a:off x="4643438" y="4508500"/>
            <a:ext cx="4249737" cy="1201738"/>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Начальник отдела - </a:t>
            </a:r>
            <a:r>
              <a:rPr lang="ru-RU" b="1">
                <a:latin typeface="Times New Roman" pitchFamily="18" charset="0"/>
                <a:cs typeface="Times New Roman" pitchFamily="18" charset="0"/>
              </a:rPr>
              <a:t>Литвинов Юрий Николаевич</a:t>
            </a:r>
          </a:p>
          <a:p>
            <a:r>
              <a:rPr lang="ru-RU">
                <a:latin typeface="Times New Roman" pitchFamily="18" charset="0"/>
                <a:cs typeface="Times New Roman" pitchFamily="18" charset="0"/>
              </a:rPr>
              <a:t>Ведущий специалист – </a:t>
            </a:r>
            <a:r>
              <a:rPr lang="ru-RU" b="1">
                <a:latin typeface="Times New Roman" pitchFamily="18" charset="0"/>
                <a:cs typeface="Times New Roman" pitchFamily="18" charset="0"/>
              </a:rPr>
              <a:t>Навальнева Ирина Алексеевна </a:t>
            </a:r>
          </a:p>
        </p:txBody>
      </p:sp>
      <p:sp>
        <p:nvSpPr>
          <p:cNvPr id="14340" name="TextBox 4"/>
          <p:cNvSpPr txBox="1">
            <a:spLocks noChangeArrowheads="1"/>
          </p:cNvSpPr>
          <p:nvPr/>
        </p:nvSpPr>
        <p:spPr bwMode="auto">
          <a:xfrm>
            <a:off x="3211513" y="6315075"/>
            <a:ext cx="2520950" cy="369888"/>
          </a:xfrm>
          <a:prstGeom prst="rect">
            <a:avLst/>
          </a:prstGeom>
          <a:noFill/>
          <a:ln w="9525">
            <a:noFill/>
            <a:miter lim="800000"/>
            <a:headEnd/>
            <a:tailEnd/>
          </a:ln>
        </p:spPr>
        <p:txBody>
          <a:bodyPr>
            <a:spAutoFit/>
          </a:bodyPr>
          <a:lstStyle/>
          <a:p>
            <a:pPr algn="ctr"/>
            <a:r>
              <a:rPr lang="ru-RU">
                <a:latin typeface="Times New Roman" pitchFamily="18" charset="0"/>
                <a:cs typeface="Times New Roman" pitchFamily="18" charset="0"/>
              </a:rPr>
              <a:t>Майский, 2014 г.</a:t>
            </a:r>
          </a:p>
        </p:txBody>
      </p:sp>
      <p:sp>
        <p:nvSpPr>
          <p:cNvPr id="8" name="Пятиугольник 7"/>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60350"/>
            <a:ext cx="8642350" cy="504825"/>
          </a:xfrm>
        </p:spPr>
        <p:txBody>
          <a:bodyPr/>
          <a:lstStyle/>
          <a:p>
            <a:pPr algn="ctr" defTabSz="914400" fontAlgn="auto">
              <a:spcAft>
                <a:spcPts val="0"/>
              </a:spcAft>
              <a:defRPr/>
            </a:pP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Фонды/</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грантовые</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программы и состояние заявок</a:t>
            </a:r>
            <a:endParaRPr lang="ru-RU" sz="2000" dirty="0"/>
          </a:p>
        </p:txBody>
      </p:sp>
      <p:graphicFrame>
        <p:nvGraphicFramePr>
          <p:cNvPr id="5" name="Таблица 4"/>
          <p:cNvGraphicFramePr>
            <a:graphicFrameLocks noGrp="1"/>
          </p:cNvGraphicFramePr>
          <p:nvPr/>
        </p:nvGraphicFramePr>
        <p:xfrm>
          <a:off x="468313" y="1052513"/>
          <a:ext cx="8352929" cy="5415320"/>
        </p:xfrm>
        <a:graphic>
          <a:graphicData uri="http://schemas.openxmlformats.org/drawingml/2006/table">
            <a:tbl>
              <a:tblPr firstRow="1" firstCol="1" bandRow="1">
                <a:tableStyleId>{7DF18680-E054-41AD-8BC1-D1AEF772440D}</a:tableStyleId>
              </a:tblPr>
              <a:tblGrid>
                <a:gridCol w="2376264"/>
                <a:gridCol w="4274835"/>
                <a:gridCol w="1701830"/>
              </a:tblGrid>
              <a:tr h="241693">
                <a:tc>
                  <a:txBody>
                    <a:bodyPr/>
                    <a:lstStyle/>
                    <a:p>
                      <a:pPr algn="ctr">
                        <a:spcAft>
                          <a:spcPts val="0"/>
                        </a:spcAft>
                      </a:pPr>
                      <a:r>
                        <a:rPr lang="ru-RU" sz="1400" dirty="0">
                          <a:effectLst/>
                        </a:rPr>
                        <a:t>Фонд/</a:t>
                      </a:r>
                      <a:r>
                        <a:rPr lang="ru-RU" sz="1400" dirty="0" err="1">
                          <a:effectLst/>
                        </a:rPr>
                        <a:t>Грантовая</a:t>
                      </a:r>
                      <a:r>
                        <a:rPr lang="ru-RU" sz="1400" dirty="0">
                          <a:effectLst/>
                        </a:rPr>
                        <a:t> программа</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rPr>
                        <a:t>Состояние заявок</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rPr>
                        <a:t>Примечание</a:t>
                      </a:r>
                      <a:endParaRPr lang="ru-RU" sz="1400" dirty="0">
                        <a:effectLst/>
                        <a:latin typeface="Times New Roman" pitchFamily="18" charset="0"/>
                        <a:ea typeface="Calibri"/>
                        <a:cs typeface="Times New Roman" pitchFamily="18" charset="0"/>
                      </a:endParaRPr>
                    </a:p>
                  </a:txBody>
                  <a:tcPr marL="46291" marR="46291" marT="0" marB="0" anchor="ctr"/>
                </a:tc>
              </a:tr>
              <a:tr h="230482">
                <a:tc>
                  <a:txBody>
                    <a:bodyPr/>
                    <a:lstStyle/>
                    <a:p>
                      <a:pPr algn="ctr">
                        <a:spcAft>
                          <a:spcPts val="0"/>
                        </a:spcAft>
                      </a:pPr>
                      <a:r>
                        <a:rPr lang="ru-RU" sz="1400" dirty="0">
                          <a:effectLst/>
                        </a:rPr>
                        <a:t>Российский научный фонд</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solidFill>
                            <a:srgbClr val="FF0000"/>
                          </a:solidFill>
                          <a:effectLst/>
                        </a:rPr>
                        <a:t>2 заявки не поддержаны</a:t>
                      </a:r>
                      <a:endParaRPr lang="ru-RU" sz="1400" dirty="0">
                        <a:solidFill>
                          <a:srgbClr val="FF0000"/>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a:effectLst/>
                          <a:latin typeface="+mn-lt"/>
                          <a:ea typeface="+mn-ea"/>
                          <a:cs typeface="+mn-cs"/>
                        </a:rPr>
                        <a:t>-</a:t>
                      </a:r>
                      <a:endParaRPr lang="ru-RU" sz="1400" dirty="0">
                        <a:effectLst/>
                        <a:latin typeface="Times New Roman" pitchFamily="18" charset="0"/>
                        <a:ea typeface="Calibri"/>
                        <a:cs typeface="Times New Roman" pitchFamily="18" charset="0"/>
                      </a:endParaRPr>
                    </a:p>
                  </a:txBody>
                  <a:tcPr marL="46291" marR="46291" marT="0" marB="0" anchor="ctr"/>
                </a:tc>
              </a:tr>
              <a:tr h="1152389">
                <a:tc>
                  <a:txBody>
                    <a:bodyPr/>
                    <a:lstStyle/>
                    <a:p>
                      <a:pPr algn="ctr">
                        <a:spcAft>
                          <a:spcPts val="0"/>
                        </a:spcAft>
                      </a:pPr>
                      <a:r>
                        <a:rPr lang="ru-RU" sz="1400" dirty="0">
                          <a:effectLst/>
                        </a:rPr>
                        <a:t>Федеральная целевая программа</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FF0000"/>
                          </a:solidFill>
                          <a:effectLst/>
                        </a:rPr>
                        <a:t>Заявка не поддержана</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latin typeface="+mn-lt"/>
                          <a:ea typeface="+mn-ea"/>
                          <a:cs typeface="+mn-cs"/>
                        </a:rPr>
                        <a:t>Заявка</a:t>
                      </a:r>
                      <a:r>
                        <a:rPr lang="ru-RU" sz="1400" baseline="0" dirty="0" smtClean="0">
                          <a:effectLst/>
                          <a:latin typeface="+mn-lt"/>
                          <a:ea typeface="+mn-ea"/>
                          <a:cs typeface="+mn-cs"/>
                        </a:rPr>
                        <a:t> прошла два этапа экспертизы, была отклонена на третьем - по научной составляющей</a:t>
                      </a:r>
                      <a:endParaRPr lang="ru-RU" sz="1400" dirty="0">
                        <a:effectLst/>
                        <a:latin typeface="Times New Roman" pitchFamily="18" charset="0"/>
                        <a:ea typeface="Calibri"/>
                        <a:cs typeface="Times New Roman" pitchFamily="18" charset="0"/>
                      </a:endParaRPr>
                    </a:p>
                  </a:txBody>
                  <a:tcPr marL="46291" marR="46291" marT="0" marB="0" anchor="ctr"/>
                </a:tc>
              </a:tr>
              <a:tr h="483401">
                <a:tc>
                  <a:txBody>
                    <a:bodyPr/>
                    <a:lstStyle/>
                    <a:p>
                      <a:pPr algn="ctr">
                        <a:spcAft>
                          <a:spcPts val="0"/>
                        </a:spcAft>
                      </a:pPr>
                      <a:r>
                        <a:rPr lang="ru-RU" sz="1400" dirty="0">
                          <a:effectLst/>
                        </a:rPr>
                        <a:t>Конкурс инноваций в области образования</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FF0000"/>
                          </a:solidFill>
                          <a:effectLst/>
                        </a:rPr>
                        <a:t>Заявка не поддержана</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rPr>
                        <a:t>-</a:t>
                      </a:r>
                      <a:endParaRPr lang="ru-RU" sz="1400" dirty="0">
                        <a:effectLst/>
                        <a:latin typeface="Times New Roman" pitchFamily="18" charset="0"/>
                        <a:ea typeface="Calibri"/>
                        <a:cs typeface="Times New Roman" pitchFamily="18" charset="0"/>
                      </a:endParaRPr>
                    </a:p>
                  </a:txBody>
                  <a:tcPr marL="46291" marR="46291" marT="0" marB="0" anchor="ctr"/>
                </a:tc>
              </a:tr>
              <a:tr h="921907">
                <a:tc>
                  <a:txBody>
                    <a:bodyPr/>
                    <a:lstStyle/>
                    <a:p>
                      <a:pPr algn="ctr">
                        <a:spcAft>
                          <a:spcPts val="0"/>
                        </a:spcAft>
                      </a:pPr>
                      <a:r>
                        <a:rPr lang="ru-RU" sz="1400" dirty="0">
                          <a:effectLst/>
                        </a:rPr>
                        <a:t>Международный научный фонд экономических исследований академика Н.П. Федоренко</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solidFill>
                            <a:srgbClr val="7030A0"/>
                          </a:solidFill>
                          <a:effectLst/>
                        </a:rPr>
                        <a:t>Заявки</a:t>
                      </a:r>
                      <a:r>
                        <a:rPr lang="ru-RU" sz="1400" baseline="0" dirty="0" smtClean="0">
                          <a:solidFill>
                            <a:srgbClr val="7030A0"/>
                          </a:solidFill>
                          <a:effectLst/>
                        </a:rPr>
                        <a:t> находятся на рассмотрении</a:t>
                      </a:r>
                      <a:endParaRPr lang="ru-RU" sz="1400" dirty="0">
                        <a:solidFill>
                          <a:srgbClr val="7030A0"/>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46291" marR="46291" marT="0" marB="0" anchor="ctr"/>
                </a:tc>
              </a:tr>
              <a:tr h="354504">
                <a:tc>
                  <a:txBody>
                    <a:bodyPr/>
                    <a:lstStyle/>
                    <a:p>
                      <a:pPr algn="ctr">
                        <a:spcAft>
                          <a:spcPts val="0"/>
                        </a:spcAft>
                      </a:pPr>
                      <a:r>
                        <a:rPr lang="ru-RU" sz="1400" dirty="0" err="1">
                          <a:effectLst/>
                        </a:rPr>
                        <a:t>Агробиотех</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7030A0"/>
                          </a:solidFill>
                          <a:effectLst/>
                        </a:rPr>
                        <a:t>Заявки</a:t>
                      </a:r>
                      <a:r>
                        <a:rPr lang="ru-RU" sz="1400" baseline="0" dirty="0" smtClean="0">
                          <a:solidFill>
                            <a:srgbClr val="7030A0"/>
                          </a:solidFill>
                          <a:effectLst/>
                        </a:rPr>
                        <a:t> находятся на рассмотрении</a:t>
                      </a:r>
                      <a:endParaRPr lang="ru-RU" sz="1400" dirty="0" smtClean="0">
                        <a:solidFill>
                          <a:srgbClr val="7030A0"/>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rPr>
                        <a:t>-</a:t>
                      </a:r>
                      <a:endParaRPr lang="ru-RU" sz="1400" dirty="0">
                        <a:effectLst/>
                        <a:latin typeface="Times New Roman" pitchFamily="18" charset="0"/>
                        <a:ea typeface="Calibri"/>
                        <a:cs typeface="Times New Roman" pitchFamily="18" charset="0"/>
                      </a:endParaRPr>
                    </a:p>
                  </a:txBody>
                  <a:tcPr marL="46291" marR="46291" marT="0" marB="0" anchor="ctr"/>
                </a:tc>
              </a:tr>
              <a:tr h="648072">
                <a:tc>
                  <a:txBody>
                    <a:bodyPr/>
                    <a:lstStyle/>
                    <a:p>
                      <a:pPr algn="ctr">
                        <a:spcAft>
                          <a:spcPts val="0"/>
                        </a:spcAft>
                      </a:pPr>
                      <a:r>
                        <a:rPr lang="ru-RU" sz="1400" dirty="0">
                          <a:effectLst/>
                        </a:rPr>
                        <a:t>Российский фонд фундаментальных исследований</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00CC00"/>
                          </a:solidFill>
                          <a:effectLst/>
                        </a:rPr>
                        <a:t>1 заявка поддержана,</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AF2194"/>
                          </a:solidFill>
                          <a:effectLst/>
                        </a:rPr>
                        <a:t>остальные заявки</a:t>
                      </a:r>
                      <a:r>
                        <a:rPr lang="ru-RU" sz="1400" baseline="0" dirty="0" smtClean="0">
                          <a:solidFill>
                            <a:srgbClr val="AF2194"/>
                          </a:solidFill>
                          <a:effectLst/>
                        </a:rPr>
                        <a:t> прошли регистрацию в информационной системе фонда</a:t>
                      </a:r>
                      <a:endParaRPr lang="ru-RU" sz="1400" dirty="0">
                        <a:solidFill>
                          <a:srgbClr val="00CC00"/>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rPr>
                        <a:t>Сумма гранта</a:t>
                      </a:r>
                    </a:p>
                    <a:p>
                      <a:pPr algn="ctr">
                        <a:spcAft>
                          <a:spcPts val="0"/>
                        </a:spcAft>
                      </a:pPr>
                      <a:r>
                        <a:rPr lang="ru-RU" sz="1400" dirty="0" smtClean="0">
                          <a:effectLst/>
                        </a:rPr>
                        <a:t>540 000 </a:t>
                      </a:r>
                      <a:r>
                        <a:rPr lang="ru-RU" sz="1400" dirty="0" err="1" smtClean="0">
                          <a:effectLst/>
                        </a:rPr>
                        <a:t>руб</a:t>
                      </a:r>
                      <a:endParaRPr lang="ru-RU" sz="1400" dirty="0">
                        <a:effectLst/>
                        <a:latin typeface="Times New Roman" pitchFamily="18" charset="0"/>
                        <a:ea typeface="Calibri"/>
                        <a:cs typeface="Times New Roman" pitchFamily="18" charset="0"/>
                      </a:endParaRPr>
                    </a:p>
                  </a:txBody>
                  <a:tcPr marL="46291" marR="46291" marT="0" marB="0" anchor="ctr"/>
                </a:tc>
              </a:tr>
              <a:tr h="691436">
                <a:tc>
                  <a:txBody>
                    <a:bodyPr/>
                    <a:lstStyle/>
                    <a:p>
                      <a:pPr algn="ctr">
                        <a:spcAft>
                          <a:spcPts val="0"/>
                        </a:spcAft>
                      </a:pPr>
                      <a:r>
                        <a:rPr lang="ru-RU" sz="1400" dirty="0">
                          <a:effectLst/>
                        </a:rPr>
                        <a:t>Областной грант Правительства Белгородской области</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7030A0"/>
                          </a:solidFill>
                          <a:effectLst/>
                        </a:rPr>
                        <a:t>Заявки</a:t>
                      </a:r>
                      <a:r>
                        <a:rPr lang="ru-RU" sz="1400" baseline="0" dirty="0" smtClean="0">
                          <a:solidFill>
                            <a:srgbClr val="7030A0"/>
                          </a:solidFill>
                          <a:effectLst/>
                        </a:rPr>
                        <a:t> находятся на рассмотрении</a:t>
                      </a:r>
                      <a:endParaRPr lang="ru-RU" sz="1400" dirty="0" smtClean="0">
                        <a:solidFill>
                          <a:srgbClr val="7030A0"/>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rPr>
                        <a:t>-</a:t>
                      </a:r>
                      <a:endParaRPr lang="ru-RU" sz="1400" dirty="0">
                        <a:effectLst/>
                        <a:latin typeface="Times New Roman" pitchFamily="18" charset="0"/>
                        <a:ea typeface="Calibri"/>
                        <a:cs typeface="Times New Roman" pitchFamily="18" charset="0"/>
                      </a:endParaRPr>
                    </a:p>
                  </a:txBody>
                  <a:tcPr marL="46291" marR="46291" marT="0" marB="0" anchor="ctr"/>
                </a:tc>
              </a:tr>
              <a:tr h="691436">
                <a:tc>
                  <a:txBody>
                    <a:bodyPr/>
                    <a:lstStyle/>
                    <a:p>
                      <a:pPr algn="ctr">
                        <a:spcAft>
                          <a:spcPts val="0"/>
                        </a:spcAft>
                      </a:pPr>
                      <a:r>
                        <a:rPr lang="ru-RU" sz="1400" dirty="0" smtClean="0">
                          <a:effectLst/>
                          <a:latin typeface="Times New Roman" pitchFamily="18" charset="0"/>
                          <a:ea typeface="Calibri"/>
                          <a:cs typeface="Times New Roman" pitchFamily="18" charset="0"/>
                        </a:rPr>
                        <a:t>Российский</a:t>
                      </a:r>
                      <a:r>
                        <a:rPr lang="ru-RU" sz="1400" baseline="0" dirty="0" smtClean="0">
                          <a:effectLst/>
                          <a:latin typeface="Times New Roman" pitchFamily="18" charset="0"/>
                          <a:ea typeface="Calibri"/>
                          <a:cs typeface="Times New Roman" pitchFamily="18" charset="0"/>
                        </a:rPr>
                        <a:t> гуманитарный научный фонд</a:t>
                      </a:r>
                      <a:endParaRPr lang="ru-RU" sz="14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AF2194"/>
                          </a:solidFill>
                          <a:effectLst/>
                        </a:rPr>
                        <a:t>Заявки</a:t>
                      </a:r>
                      <a:r>
                        <a:rPr lang="ru-RU" sz="1400" baseline="0" dirty="0" smtClean="0">
                          <a:solidFill>
                            <a:srgbClr val="AF2194"/>
                          </a:solidFill>
                          <a:effectLst/>
                        </a:rPr>
                        <a:t> прошли регистрацию в информационной системе фонда</a:t>
                      </a:r>
                      <a:endParaRPr lang="ru-RU" sz="1400" dirty="0" smtClean="0">
                        <a:solidFill>
                          <a:srgbClr val="7030A0"/>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46291" marR="46291" marT="0" marB="0" anchor="ctr"/>
                </a:tc>
              </a:tr>
            </a:tbl>
          </a:graphicData>
        </a:graphic>
      </p:graphicFrame>
      <p:sp>
        <p:nvSpPr>
          <p:cNvPr id="6" name="Пятиугольник 5"/>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60350"/>
            <a:ext cx="8642350" cy="504825"/>
          </a:xfrm>
        </p:spPr>
        <p:txBody>
          <a:bodyPr/>
          <a:lstStyle/>
          <a:p>
            <a:pPr algn="ctr" defTabSz="914400" fontAlgn="auto">
              <a:spcAft>
                <a:spcPts val="0"/>
              </a:spcAft>
              <a:defRPr/>
            </a:pPr>
            <a:r>
              <a:rPr lang="ru-RU" sz="2000" b="1" dirty="0">
                <a:effectLst>
                  <a:outerShdw blurRad="38100" dist="38100" dir="2700000" algn="tl">
                    <a:srgbClr val="000000">
                      <a:alpha val="43137"/>
                    </a:srgbClr>
                  </a:outerShdw>
                </a:effectLst>
                <a:latin typeface="Times New Roman" pitchFamily="18" charset="0"/>
                <a:cs typeface="Times New Roman" pitchFamily="18" charset="0"/>
              </a:rPr>
              <a:t>Задачи на предстоящий период:</a:t>
            </a:r>
            <a:endParaRPr lang="ru-RU" sz="2000" dirty="0"/>
          </a:p>
        </p:txBody>
      </p:sp>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11</a:t>
            </a:r>
          </a:p>
        </p:txBody>
      </p:sp>
      <p:sp>
        <p:nvSpPr>
          <p:cNvPr id="25603" name="Прямоугольник 2"/>
          <p:cNvSpPr>
            <a:spLocks noChangeArrowheads="1"/>
          </p:cNvSpPr>
          <p:nvPr/>
        </p:nvSpPr>
        <p:spPr bwMode="auto">
          <a:xfrm>
            <a:off x="611188" y="981075"/>
            <a:ext cx="8280400" cy="1816100"/>
          </a:xfrm>
          <a:prstGeom prst="rect">
            <a:avLst/>
          </a:prstGeom>
          <a:noFill/>
          <a:ln w="9525">
            <a:noFill/>
            <a:miter lim="800000"/>
            <a:headEnd/>
            <a:tailEnd/>
          </a:ln>
        </p:spPr>
        <p:txBody>
          <a:bodyPr>
            <a:spAutoFit/>
          </a:bodyPr>
          <a:lstStyle/>
          <a:p>
            <a:pPr algn="just"/>
            <a:r>
              <a:rPr lang="ru-RU" sz="1600">
                <a:latin typeface="Times New Roman" pitchFamily="18" charset="0"/>
                <a:cs typeface="Times New Roman" pitchFamily="18" charset="0"/>
              </a:rPr>
              <a:t>- необходимо повысить публикационную активность учёных в журналах, входящих в международные базы данных;</a:t>
            </a:r>
          </a:p>
          <a:p>
            <a:pPr algn="just"/>
            <a:r>
              <a:rPr lang="ru-RU" sz="1600">
                <a:latin typeface="Times New Roman" pitchFamily="18" charset="0"/>
                <a:cs typeface="Times New Roman" pitchFamily="18" charset="0"/>
              </a:rPr>
              <a:t>-  для повышения грамотности и культуры оформления заявок необходимо проводить семинары и индивидуальные консультации с ППС и аспирантами;</a:t>
            </a:r>
          </a:p>
          <a:p>
            <a:pPr algn="just"/>
            <a:r>
              <a:rPr lang="ru-RU" sz="1600">
                <a:latin typeface="Times New Roman" pitchFamily="18" charset="0"/>
                <a:cs typeface="Times New Roman" pitchFamily="18" charset="0"/>
              </a:rPr>
              <a:t>- постоянный мониторинг грантовых программ и фондов (слайд);</a:t>
            </a:r>
          </a:p>
          <a:p>
            <a:pPr algn="just"/>
            <a:r>
              <a:rPr lang="ru-RU" sz="1600">
                <a:latin typeface="Times New Roman" pitchFamily="18" charset="0"/>
                <a:cs typeface="Times New Roman" pitchFamily="18" charset="0"/>
              </a:rPr>
              <a:t>- в настоящее время готовятся заявки на 10 грантов;</a:t>
            </a:r>
          </a:p>
          <a:p>
            <a:pPr algn="just"/>
            <a:r>
              <a:rPr lang="ru-RU" sz="1600">
                <a:latin typeface="Times New Roman" pitchFamily="18" charset="0"/>
                <a:cs typeface="Times New Roman" pitchFamily="18" charset="0"/>
              </a:rPr>
              <a:t>- подготовлен Регламент работы отдела.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60350"/>
            <a:ext cx="8642350" cy="504825"/>
          </a:xfrm>
        </p:spPr>
        <p:txBody>
          <a:bodyPr/>
          <a:lstStyle/>
          <a:p>
            <a:pPr algn="ctr" defTabSz="914400" fontAlgn="auto">
              <a:spcAft>
                <a:spcPts val="0"/>
              </a:spcAft>
              <a:defRPr/>
            </a:pP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Регламент работы отдела на 2014 </a:t>
            </a:r>
            <a:r>
              <a:rPr lang="ru-RU" sz="2000" b="1" cap="none" dirty="0" smtClean="0">
                <a:effectLst>
                  <a:outerShdw blurRad="38100" dist="38100" dir="2700000" algn="tl">
                    <a:srgbClr val="000000">
                      <a:alpha val="43137"/>
                    </a:srgbClr>
                  </a:outerShdw>
                </a:effectLst>
                <a:latin typeface="Times New Roman" pitchFamily="18" charset="0"/>
                <a:cs typeface="Times New Roman" pitchFamily="18" charset="0"/>
              </a:rPr>
              <a:t>г</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000" dirty="0"/>
          </a:p>
        </p:txBody>
      </p:sp>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12</a:t>
            </a:r>
          </a:p>
        </p:txBody>
      </p:sp>
      <p:graphicFrame>
        <p:nvGraphicFramePr>
          <p:cNvPr id="5" name="Таблица 4"/>
          <p:cNvGraphicFramePr>
            <a:graphicFrameLocks noGrp="1"/>
          </p:cNvGraphicFramePr>
          <p:nvPr>
            <p:extLst>
              <p:ext uri="{D42A27DB-BD31-4B8C-83A1-F6EECF244321}">
                <p14:modId xmlns:p14="http://schemas.microsoft.com/office/powerpoint/2010/main" val="1428726594"/>
              </p:ext>
            </p:extLst>
          </p:nvPr>
        </p:nvGraphicFramePr>
        <p:xfrm>
          <a:off x="211138" y="908719"/>
          <a:ext cx="8712968" cy="5609676"/>
        </p:xfrm>
        <a:graphic>
          <a:graphicData uri="http://schemas.openxmlformats.org/drawingml/2006/table">
            <a:tbl>
              <a:tblPr firstRow="1" firstCol="1" bandRow="1">
                <a:tableStyleId>{1FECB4D8-DB02-4DC6-A0A2-4F2EBAE1DC90}</a:tableStyleId>
              </a:tblPr>
              <a:tblGrid>
                <a:gridCol w="7673230"/>
                <a:gridCol w="1039738"/>
              </a:tblGrid>
              <a:tr h="376457">
                <a:tc>
                  <a:txBody>
                    <a:bodyPr/>
                    <a:lstStyle/>
                    <a:p>
                      <a:pPr algn="ctr">
                        <a:spcAft>
                          <a:spcPts val="0"/>
                        </a:spcAft>
                      </a:pPr>
                      <a:r>
                        <a:rPr lang="ru-RU" sz="1200" b="0" dirty="0" smtClean="0">
                          <a:effectLst/>
                          <a:latin typeface="Times New Roman" pitchFamily="18" charset="0"/>
                          <a:cs typeface="Times New Roman" pitchFamily="18" charset="0"/>
                        </a:rPr>
                        <a:t>Научный </a:t>
                      </a:r>
                      <a:r>
                        <a:rPr lang="ru-RU" sz="1200" b="0" dirty="0">
                          <a:effectLst/>
                          <a:latin typeface="Times New Roman" pitchFamily="18" charset="0"/>
                          <a:cs typeface="Times New Roman" pitchFamily="18" charset="0"/>
                        </a:rPr>
                        <a:t>фонд/</a:t>
                      </a:r>
                      <a:r>
                        <a:rPr lang="ru-RU" sz="1200" b="0" dirty="0" err="1">
                          <a:effectLst/>
                          <a:latin typeface="Times New Roman" pitchFamily="18" charset="0"/>
                          <a:cs typeface="Times New Roman" pitchFamily="18" charset="0"/>
                        </a:rPr>
                        <a:t>грантовая</a:t>
                      </a:r>
                      <a:r>
                        <a:rPr lang="ru-RU" sz="1200" b="0" dirty="0">
                          <a:effectLst/>
                          <a:latin typeface="Times New Roman" pitchFamily="18" charset="0"/>
                          <a:cs typeface="Times New Roman" pitchFamily="18" charset="0"/>
                        </a:rPr>
                        <a:t> программа</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Срок подачи заявки</a:t>
                      </a:r>
                      <a:endParaRPr lang="ru-RU" sz="1200" b="0" dirty="0">
                        <a:effectLst/>
                        <a:latin typeface="Times New Roman" pitchFamily="18" charset="0"/>
                        <a:ea typeface="Calibri"/>
                        <a:cs typeface="Times New Roman" pitchFamily="18" charset="0"/>
                      </a:endParaRPr>
                    </a:p>
                  </a:txBody>
                  <a:tcPr marL="33421" marR="33421" marT="0" marB="0" anchor="ctr"/>
                </a:tc>
              </a:tr>
              <a:tr h="344464">
                <a:tc>
                  <a:txBody>
                    <a:bodyPr/>
                    <a:lstStyle/>
                    <a:p>
                      <a:pPr>
                        <a:spcAft>
                          <a:spcPts val="0"/>
                        </a:spcAft>
                      </a:pPr>
                      <a:r>
                        <a:rPr lang="ru-RU" sz="1200" b="0" dirty="0">
                          <a:effectLst/>
                          <a:latin typeface="Times New Roman" pitchFamily="18" charset="0"/>
                          <a:cs typeface="Times New Roman" pitchFamily="18" charset="0"/>
                        </a:rPr>
                        <a:t>РГНФ: «а» – проекты проведения научных исследований, выполняемые научными коллективами (до 10 человек) или отдельными учеными</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10.09.2014 г.</a:t>
                      </a:r>
                      <a:endParaRPr lang="ru-RU" sz="1200" b="0" dirty="0">
                        <a:effectLst/>
                        <a:latin typeface="Times New Roman" pitchFamily="18" charset="0"/>
                        <a:ea typeface="Calibri"/>
                        <a:cs typeface="Times New Roman" pitchFamily="18" charset="0"/>
                      </a:endParaRPr>
                    </a:p>
                  </a:txBody>
                  <a:tcPr marL="33421" marR="33421" marT="0" marB="0" anchor="ctr"/>
                </a:tc>
              </a:tr>
              <a:tr h="250970">
                <a:tc>
                  <a:txBody>
                    <a:bodyPr/>
                    <a:lstStyle/>
                    <a:p>
                      <a:pPr>
                        <a:spcAft>
                          <a:spcPts val="0"/>
                        </a:spcAft>
                      </a:pPr>
                      <a:r>
                        <a:rPr lang="ru-RU" sz="1200" b="0" dirty="0">
                          <a:effectLst/>
                          <a:latin typeface="Times New Roman" pitchFamily="18" charset="0"/>
                          <a:cs typeface="Times New Roman" pitchFamily="18" charset="0"/>
                        </a:rPr>
                        <a:t>РФФИ: «а» - Конкурс инициативных научных проектов 2015 года</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15.09.2014 г.</a:t>
                      </a:r>
                      <a:endParaRPr lang="ru-RU" sz="1200" b="0" dirty="0">
                        <a:effectLst/>
                        <a:latin typeface="Times New Roman" pitchFamily="18" charset="0"/>
                        <a:ea typeface="Calibri"/>
                        <a:cs typeface="Times New Roman" pitchFamily="18" charset="0"/>
                      </a:endParaRPr>
                    </a:p>
                  </a:txBody>
                  <a:tcPr marL="33421" marR="33421" marT="0" marB="0" anchor="ctr"/>
                </a:tc>
              </a:tr>
              <a:tr h="900318">
                <a:tc>
                  <a:txBody>
                    <a:bodyPr/>
                    <a:lstStyle/>
                    <a:p>
                      <a:pPr>
                        <a:spcAft>
                          <a:spcPts val="0"/>
                        </a:spcAft>
                      </a:pPr>
                      <a:r>
                        <a:rPr lang="ru-RU" sz="1200" b="0" dirty="0">
                          <a:effectLst/>
                          <a:latin typeface="Times New Roman" pitchFamily="18" charset="0"/>
                          <a:cs typeface="Times New Roman" pitchFamily="18" charset="0"/>
                        </a:rPr>
                        <a:t>ФЦП: Проведение исследований, направленных на формирование системы научно-технологических приоритетов и прогнозирование развития научно-технической сферы;</a:t>
                      </a:r>
                    </a:p>
                    <a:p>
                      <a:pPr>
                        <a:spcAft>
                          <a:spcPts val="0"/>
                        </a:spcAft>
                      </a:pPr>
                      <a:r>
                        <a:rPr lang="ru-RU" sz="1200" b="0" dirty="0">
                          <a:effectLst/>
                          <a:latin typeface="Times New Roman" pitchFamily="18" charset="0"/>
                          <a:cs typeface="Times New Roman" pitchFamily="18" charset="0"/>
                        </a:rPr>
                        <a:t>Проведение прикладных научных исследований для развития отраслей экономики;</a:t>
                      </a:r>
                    </a:p>
                    <a:p>
                      <a:pPr>
                        <a:spcAft>
                          <a:spcPts val="0"/>
                        </a:spcAft>
                      </a:pPr>
                      <a:r>
                        <a:rPr lang="ru-RU" sz="1200" b="0" dirty="0">
                          <a:effectLst/>
                          <a:latin typeface="Times New Roman" pitchFamily="18" charset="0"/>
                          <a:cs typeface="Times New Roman" pitchFamily="18" charset="0"/>
                        </a:rPr>
                        <a:t>Проведение прикладных научных исследований и разработок, направленных на создание продукции и технологий;</a:t>
                      </a:r>
                    </a:p>
                    <a:p>
                      <a:pPr>
                        <a:spcAft>
                          <a:spcPts val="0"/>
                        </a:spcAft>
                      </a:pPr>
                      <a:r>
                        <a:rPr lang="ru-RU" sz="1200" b="0" dirty="0">
                          <a:effectLst/>
                          <a:latin typeface="Times New Roman" pitchFamily="18" charset="0"/>
                          <a:cs typeface="Times New Roman" pitchFamily="18" charset="0"/>
                        </a:rPr>
                        <a:t>Проведение прикладных научных исследований, направленных на решение комплексных научно-технологических задач.</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По мере объявления конкурса в течение года</a:t>
                      </a:r>
                      <a:endParaRPr lang="ru-RU" sz="1200" b="0" dirty="0">
                        <a:effectLst/>
                        <a:latin typeface="Times New Roman" pitchFamily="18" charset="0"/>
                        <a:ea typeface="Calibri"/>
                        <a:cs typeface="Times New Roman" pitchFamily="18" charset="0"/>
                      </a:endParaRPr>
                    </a:p>
                  </a:txBody>
                  <a:tcPr marL="33421" marR="33421" marT="0" marB="0" anchor="ctr"/>
                </a:tc>
              </a:tr>
              <a:tr h="752913">
                <a:tc>
                  <a:txBody>
                    <a:bodyPr/>
                    <a:lstStyle/>
                    <a:p>
                      <a:pPr>
                        <a:spcAft>
                          <a:spcPts val="0"/>
                        </a:spcAft>
                      </a:pPr>
                      <a:r>
                        <a:rPr lang="ru-RU" sz="1200" b="0" dirty="0">
                          <a:effectLst/>
                          <a:latin typeface="Times New Roman" pitchFamily="18" charset="0"/>
                          <a:cs typeface="Times New Roman" pitchFamily="18" charset="0"/>
                        </a:rPr>
                        <a:t>8-ая рамочная программа «Горизонт-2020»:</a:t>
                      </a:r>
                    </a:p>
                    <a:p>
                      <a:pPr>
                        <a:spcAft>
                          <a:spcPts val="0"/>
                        </a:spcAft>
                      </a:pPr>
                      <a:r>
                        <a:rPr lang="ru-RU" sz="1200" b="0" dirty="0">
                          <a:effectLst/>
                          <a:latin typeface="Times New Roman" pitchFamily="18" charset="0"/>
                          <a:cs typeface="Times New Roman" pitchFamily="18" charset="0"/>
                        </a:rPr>
                        <a:t>Первый блок – «передовая наука»;</a:t>
                      </a:r>
                    </a:p>
                    <a:p>
                      <a:pPr>
                        <a:spcAft>
                          <a:spcPts val="0"/>
                        </a:spcAft>
                      </a:pPr>
                      <a:r>
                        <a:rPr lang="ru-RU" sz="1200" b="0" dirty="0">
                          <a:effectLst/>
                          <a:latin typeface="Times New Roman" pitchFamily="18" charset="0"/>
                          <a:cs typeface="Times New Roman" pitchFamily="18" charset="0"/>
                        </a:rPr>
                        <a:t>Второй блок – «индустриальное лидерство»;</a:t>
                      </a:r>
                    </a:p>
                    <a:p>
                      <a:pPr>
                        <a:spcAft>
                          <a:spcPts val="0"/>
                        </a:spcAft>
                      </a:pPr>
                      <a:r>
                        <a:rPr lang="ru-RU" sz="1200" b="0" dirty="0">
                          <a:effectLst/>
                          <a:latin typeface="Times New Roman" pitchFamily="18" charset="0"/>
                          <a:cs typeface="Times New Roman" pitchFamily="18" charset="0"/>
                        </a:rPr>
                        <a:t>Третий блок – «социальные вызовы».</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По мере объявления конкурса в течение года</a:t>
                      </a:r>
                      <a:endParaRPr lang="ru-RU" sz="1200" b="0" dirty="0">
                        <a:effectLst/>
                        <a:latin typeface="Times New Roman" pitchFamily="18" charset="0"/>
                        <a:ea typeface="Calibri"/>
                        <a:cs typeface="Times New Roman" pitchFamily="18" charset="0"/>
                      </a:endParaRPr>
                    </a:p>
                  </a:txBody>
                  <a:tcPr marL="33421" marR="33421" marT="0" marB="0" anchor="ctr"/>
                </a:tc>
              </a:tr>
              <a:tr h="1033394">
                <a:tc>
                  <a:txBody>
                    <a:bodyPr/>
                    <a:lstStyle/>
                    <a:p>
                      <a:pPr>
                        <a:spcAft>
                          <a:spcPts val="0"/>
                        </a:spcAft>
                      </a:pPr>
                      <a:r>
                        <a:rPr lang="ru-RU" sz="1200" b="0" dirty="0" err="1">
                          <a:effectLst/>
                          <a:latin typeface="Times New Roman" pitchFamily="18" charset="0"/>
                          <a:cs typeface="Times New Roman" pitchFamily="18" charset="0"/>
                        </a:rPr>
                        <a:t>AgroBioTech</a:t>
                      </a:r>
                      <a:r>
                        <a:rPr lang="ru-RU" sz="1200" b="0" dirty="0">
                          <a:effectLst/>
                          <a:latin typeface="Times New Roman" pitchFamily="18" charset="0"/>
                          <a:cs typeface="Times New Roman" pitchFamily="18" charset="0"/>
                        </a:rPr>
                        <a:t>:</a:t>
                      </a:r>
                    </a:p>
                    <a:p>
                      <a:pPr>
                        <a:spcAft>
                          <a:spcPts val="0"/>
                        </a:spcAft>
                      </a:pPr>
                      <a:r>
                        <a:rPr lang="ru-RU" sz="1200" b="0" dirty="0">
                          <a:effectLst/>
                          <a:latin typeface="Times New Roman" pitchFamily="18" charset="0"/>
                          <a:cs typeface="Times New Roman" pitchFamily="18" charset="0"/>
                        </a:rPr>
                        <a:t>1.3 Прикладные исследования в области экспериментальной технологии пищевых продуктов и питания человека,</a:t>
                      </a:r>
                    </a:p>
                    <a:p>
                      <a:pPr>
                        <a:spcAft>
                          <a:spcPts val="0"/>
                        </a:spcAft>
                      </a:pPr>
                      <a:r>
                        <a:rPr lang="ru-RU" sz="1200" b="0" dirty="0">
                          <a:effectLst/>
                          <a:latin typeface="Times New Roman" pitchFamily="18" charset="0"/>
                          <a:cs typeface="Times New Roman" pitchFamily="18" charset="0"/>
                        </a:rPr>
                        <a:t>1.4 Прикладные исследования в области экспериментальной биотехнологии,</a:t>
                      </a:r>
                    </a:p>
                    <a:p>
                      <a:pPr>
                        <a:spcAft>
                          <a:spcPts val="0"/>
                        </a:spcAft>
                      </a:pPr>
                      <a:r>
                        <a:rPr lang="ru-RU" sz="1200" b="0" dirty="0">
                          <a:effectLst/>
                          <a:latin typeface="Times New Roman" pitchFamily="18" charset="0"/>
                          <a:cs typeface="Times New Roman" pitchFamily="18" charset="0"/>
                        </a:rPr>
                        <a:t>1.5 Прикладные исследования в агробиологии и растениеводство,</a:t>
                      </a:r>
                    </a:p>
                    <a:p>
                      <a:pPr>
                        <a:spcAft>
                          <a:spcPts val="0"/>
                        </a:spcAft>
                      </a:pPr>
                      <a:r>
                        <a:rPr lang="ru-RU" sz="1200" b="0" dirty="0">
                          <a:effectLst/>
                          <a:latin typeface="Times New Roman" pitchFamily="18" charset="0"/>
                          <a:cs typeface="Times New Roman" pitchFamily="18" charset="0"/>
                        </a:rPr>
                        <a:t>1.6 Прикладные исследования в области биоэнергетики и экономических исследований,</a:t>
                      </a:r>
                    </a:p>
                    <a:p>
                      <a:pPr>
                        <a:spcAft>
                          <a:spcPts val="0"/>
                        </a:spcAft>
                      </a:pPr>
                      <a:r>
                        <a:rPr lang="ru-RU" sz="1200" b="0" dirty="0">
                          <a:effectLst/>
                          <a:latin typeface="Times New Roman" pitchFamily="18" charset="0"/>
                          <a:cs typeface="Times New Roman" pitchFamily="18" charset="0"/>
                        </a:rPr>
                        <a:t>1.7 </a:t>
                      </a:r>
                      <a:r>
                        <a:rPr lang="ru-RU" sz="1200" b="0" dirty="0" err="1">
                          <a:effectLst/>
                          <a:latin typeface="Times New Roman" pitchFamily="18" charset="0"/>
                          <a:cs typeface="Times New Roman" pitchFamily="18" charset="0"/>
                        </a:rPr>
                        <a:t>Агробиотех</a:t>
                      </a:r>
                      <a:r>
                        <a:rPr lang="ru-RU" sz="1200" b="0" dirty="0">
                          <a:effectLst/>
                          <a:latin typeface="Times New Roman" pitchFamily="18" charset="0"/>
                          <a:cs typeface="Times New Roman" pitchFamily="18" charset="0"/>
                        </a:rPr>
                        <a:t> центр трансфера.</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По мере объявления конкурса в течение года</a:t>
                      </a:r>
                      <a:endParaRPr lang="ru-RU" sz="1200" b="0" dirty="0">
                        <a:effectLst/>
                        <a:latin typeface="Times New Roman" pitchFamily="18" charset="0"/>
                        <a:ea typeface="Calibri"/>
                        <a:cs typeface="Times New Roman" pitchFamily="18" charset="0"/>
                      </a:endParaRPr>
                    </a:p>
                  </a:txBody>
                  <a:tcPr marL="33421" marR="33421" marT="0" marB="0" anchor="ctr"/>
                </a:tc>
              </a:tr>
              <a:tr h="250970">
                <a:tc>
                  <a:txBody>
                    <a:bodyPr/>
                    <a:lstStyle/>
                    <a:p>
                      <a:pPr>
                        <a:spcAft>
                          <a:spcPts val="0"/>
                        </a:spcAft>
                      </a:pPr>
                      <a:r>
                        <a:rPr lang="ru-RU" sz="1200" b="0" dirty="0">
                          <a:effectLst/>
                          <a:latin typeface="Times New Roman" pitchFamily="18" charset="0"/>
                          <a:cs typeface="Times New Roman" pitchFamily="18" charset="0"/>
                        </a:rPr>
                        <a:t>Грант президента РФ для молодых ученых – кандидатов наук и докторов наук</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25.10.2014 г.</a:t>
                      </a:r>
                      <a:endParaRPr lang="ru-RU" sz="1200" b="0" dirty="0">
                        <a:effectLst/>
                        <a:latin typeface="Times New Roman" pitchFamily="18" charset="0"/>
                        <a:ea typeface="Calibri"/>
                        <a:cs typeface="Times New Roman" pitchFamily="18" charset="0"/>
                      </a:endParaRPr>
                    </a:p>
                  </a:txBody>
                  <a:tcPr marL="33421" marR="33421" marT="0" marB="0" anchor="ctr"/>
                </a:tc>
              </a:tr>
              <a:tr h="878399">
                <a:tc>
                  <a:txBody>
                    <a:bodyPr/>
                    <a:lstStyle/>
                    <a:p>
                      <a:pPr>
                        <a:spcAft>
                          <a:spcPts val="0"/>
                        </a:spcAft>
                      </a:pPr>
                      <a:r>
                        <a:rPr lang="ru-RU" sz="1200" b="0" dirty="0">
                          <a:effectLst/>
                          <a:latin typeface="Times New Roman" pitchFamily="18" charset="0"/>
                          <a:cs typeface="Times New Roman" pitchFamily="18" charset="0"/>
                        </a:rPr>
                        <a:t>Изучить возможности привлечения к научно-техническому сотрудничеству товаропроизводителей и инвесторов в рамках Постановления Правительства РФ от 9 апреля 2010 г. №218 «О мерах государственной поддержки развития кооперации российских образовательных организаций высшего образования, государственных научных учреждениям и организаций, реализующих комплексные проекты по созданию высокотехнологичного производства» и формирования на этой основе межвузовских проектных групп</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01.12.2014 г.</a:t>
                      </a:r>
                      <a:endParaRPr lang="ru-RU" sz="1200" b="0" dirty="0">
                        <a:effectLst/>
                        <a:latin typeface="Times New Roman" pitchFamily="18" charset="0"/>
                        <a:ea typeface="Calibri"/>
                        <a:cs typeface="Times New Roman" pitchFamily="18" charset="0"/>
                      </a:endParaRPr>
                    </a:p>
                  </a:txBody>
                  <a:tcPr marL="33421" marR="33421" marT="0" marB="0" anchor="ctr"/>
                </a:tc>
              </a:tr>
              <a:tr h="252676">
                <a:tc>
                  <a:txBody>
                    <a:bodyPr/>
                    <a:lstStyle/>
                    <a:p>
                      <a:pPr>
                        <a:spcAft>
                          <a:spcPts val="0"/>
                        </a:spcAft>
                      </a:pPr>
                      <a:r>
                        <a:rPr lang="ru-RU" sz="1200" b="0" dirty="0">
                          <a:effectLst/>
                          <a:latin typeface="Times New Roman" pitchFamily="18" charset="0"/>
                          <a:cs typeface="Times New Roman" pitchFamily="18" charset="0"/>
                        </a:rPr>
                        <a:t>Создание малого инновационного предприятия (МИП) на основе результата интеллектуальной деятельности (РИД)</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10.12.2014 г.</a:t>
                      </a:r>
                      <a:endParaRPr lang="ru-RU" sz="1200" b="0" dirty="0">
                        <a:effectLst/>
                        <a:latin typeface="Times New Roman" pitchFamily="18" charset="0"/>
                        <a:ea typeface="Calibri"/>
                        <a:cs typeface="Times New Roman" pitchFamily="18" charset="0"/>
                      </a:endParaRPr>
                    </a:p>
                  </a:txBody>
                  <a:tcPr marL="33421" marR="33421" marT="0" marB="0" anchor="ctr"/>
                </a:tc>
              </a:tr>
              <a:tr h="250970">
                <a:tc>
                  <a:txBody>
                    <a:bodyPr/>
                    <a:lstStyle/>
                    <a:p>
                      <a:pPr>
                        <a:spcAft>
                          <a:spcPts val="0"/>
                        </a:spcAft>
                      </a:pPr>
                      <a:r>
                        <a:rPr lang="ru-RU" sz="1200" b="0" dirty="0">
                          <a:effectLst/>
                          <a:latin typeface="Times New Roman" pitchFamily="18" charset="0"/>
                          <a:cs typeface="Times New Roman" pitchFamily="18" charset="0"/>
                        </a:rPr>
                        <a:t>Подведение итогов работы отдела</a:t>
                      </a:r>
                      <a:endParaRPr lang="ru-RU" sz="1200" b="0" dirty="0">
                        <a:effectLst/>
                        <a:latin typeface="Times New Roman" pitchFamily="18" charset="0"/>
                        <a:ea typeface="Calibri"/>
                        <a:cs typeface="Times New Roman" pitchFamily="18" charset="0"/>
                      </a:endParaRPr>
                    </a:p>
                  </a:txBody>
                  <a:tcPr marL="33421" marR="33421" marT="0" marB="0" anchor="ctr"/>
                </a:tc>
                <a:tc>
                  <a:txBody>
                    <a:bodyPr/>
                    <a:lstStyle/>
                    <a:p>
                      <a:pPr algn="ctr">
                        <a:spcAft>
                          <a:spcPts val="0"/>
                        </a:spcAft>
                      </a:pPr>
                      <a:r>
                        <a:rPr lang="ru-RU" sz="1200" b="0" dirty="0">
                          <a:effectLst/>
                          <a:latin typeface="Times New Roman" pitchFamily="18" charset="0"/>
                          <a:cs typeface="Times New Roman" pitchFamily="18" charset="0"/>
                        </a:rPr>
                        <a:t>10.12.2014 г.</a:t>
                      </a:r>
                      <a:endParaRPr lang="ru-RU" sz="1200" b="0" dirty="0">
                        <a:effectLst/>
                        <a:latin typeface="Times New Roman" pitchFamily="18" charset="0"/>
                        <a:ea typeface="Calibri"/>
                        <a:cs typeface="Times New Roman" pitchFamily="18" charset="0"/>
                      </a:endParaRPr>
                    </a:p>
                  </a:txBody>
                  <a:tcPr marL="33421" marR="33421"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60350"/>
            <a:ext cx="8642350" cy="504825"/>
          </a:xfrm>
        </p:spPr>
        <p:txBody>
          <a:bodyPr/>
          <a:lstStyle/>
          <a:p>
            <a:pPr algn="ctr" defTabSz="914400" fontAlgn="auto">
              <a:spcAft>
                <a:spcPts val="0"/>
              </a:spcAft>
              <a:defRPr/>
            </a:pP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Регламент работы отдела на 2015 </a:t>
            </a:r>
            <a:r>
              <a:rPr lang="ru-RU" sz="2000" b="1" cap="none" dirty="0" smtClean="0">
                <a:effectLst>
                  <a:outerShdw blurRad="38100" dist="38100" dir="2700000" algn="tl">
                    <a:srgbClr val="000000">
                      <a:alpha val="43137"/>
                    </a:srgbClr>
                  </a:outerShdw>
                </a:effectLst>
                <a:latin typeface="Times New Roman" pitchFamily="18" charset="0"/>
                <a:cs typeface="Times New Roman" pitchFamily="18" charset="0"/>
              </a:rPr>
              <a:t>г</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000" dirty="0"/>
          </a:p>
        </p:txBody>
      </p:sp>
      <p:graphicFrame>
        <p:nvGraphicFramePr>
          <p:cNvPr id="3" name="Таблица 2"/>
          <p:cNvGraphicFramePr>
            <a:graphicFrameLocks noGrp="1"/>
          </p:cNvGraphicFramePr>
          <p:nvPr>
            <p:extLst>
              <p:ext uri="{D42A27DB-BD31-4B8C-83A1-F6EECF244321}">
                <p14:modId xmlns:p14="http://schemas.microsoft.com/office/powerpoint/2010/main" val="3010351909"/>
              </p:ext>
            </p:extLst>
          </p:nvPr>
        </p:nvGraphicFramePr>
        <p:xfrm>
          <a:off x="138113" y="1341438"/>
          <a:ext cx="8784976" cy="4744813"/>
        </p:xfrm>
        <a:graphic>
          <a:graphicData uri="http://schemas.openxmlformats.org/drawingml/2006/table">
            <a:tbl>
              <a:tblPr firstRow="1" firstCol="1" bandRow="1">
                <a:tableStyleId>{B301B821-A1FF-4177-AEE7-76D212191A09}</a:tableStyleId>
              </a:tblPr>
              <a:tblGrid>
                <a:gridCol w="6971758"/>
                <a:gridCol w="1813218"/>
              </a:tblGrid>
              <a:tr h="312464">
                <a:tc>
                  <a:txBody>
                    <a:bodyPr/>
                    <a:lstStyle/>
                    <a:p>
                      <a:pPr algn="ctr">
                        <a:spcAft>
                          <a:spcPts val="0"/>
                        </a:spcAft>
                      </a:pPr>
                      <a:r>
                        <a:rPr lang="ru-RU" sz="1200" b="0" dirty="0">
                          <a:effectLst/>
                          <a:latin typeface="Times New Roman" pitchFamily="18" charset="0"/>
                          <a:cs typeface="Times New Roman" pitchFamily="18" charset="0"/>
                        </a:rPr>
                        <a:t>Научный фонд/</a:t>
                      </a:r>
                      <a:r>
                        <a:rPr lang="ru-RU" sz="1200" b="0" dirty="0" err="1">
                          <a:effectLst/>
                          <a:latin typeface="Times New Roman" pitchFamily="18" charset="0"/>
                          <a:cs typeface="Times New Roman" pitchFamily="18" charset="0"/>
                        </a:rPr>
                        <a:t>грантовая</a:t>
                      </a:r>
                      <a:r>
                        <a:rPr lang="ru-RU" sz="1200" b="0" dirty="0">
                          <a:effectLst/>
                          <a:latin typeface="Times New Roman" pitchFamily="18" charset="0"/>
                          <a:cs typeface="Times New Roman" pitchFamily="18" charset="0"/>
                        </a:rPr>
                        <a:t> программа</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Срок подачи заявки</a:t>
                      </a:r>
                      <a:endParaRPr lang="ru-RU" sz="1200" b="0">
                        <a:effectLst/>
                        <a:latin typeface="Times New Roman" pitchFamily="18" charset="0"/>
                        <a:ea typeface="Calibri"/>
                        <a:cs typeface="Times New Roman" pitchFamily="18" charset="0"/>
                      </a:endParaRPr>
                    </a:p>
                  </a:txBody>
                  <a:tcPr marL="25816" marR="25816" marT="0" marB="0" anchor="ctr"/>
                </a:tc>
              </a:tr>
              <a:tr h="1271713">
                <a:tc>
                  <a:txBody>
                    <a:bodyPr/>
                    <a:lstStyle/>
                    <a:p>
                      <a:pPr>
                        <a:spcAft>
                          <a:spcPts val="0"/>
                        </a:spcAft>
                      </a:pPr>
                      <a:r>
                        <a:rPr lang="ru-RU" sz="1200" b="0" dirty="0">
                          <a:effectLst/>
                          <a:latin typeface="Times New Roman" pitchFamily="18" charset="0"/>
                          <a:cs typeface="Times New Roman" pitchFamily="18" charset="0"/>
                        </a:rPr>
                        <a:t>ФЦП: Проведение исследований, направленных на формирование системы научно-технологических приоритетов и прогнозирование развития научно-технической сферы;</a:t>
                      </a:r>
                    </a:p>
                    <a:p>
                      <a:pPr>
                        <a:spcAft>
                          <a:spcPts val="0"/>
                        </a:spcAft>
                      </a:pPr>
                      <a:r>
                        <a:rPr lang="ru-RU" sz="1200" b="0" dirty="0">
                          <a:effectLst/>
                          <a:latin typeface="Times New Roman" pitchFamily="18" charset="0"/>
                          <a:cs typeface="Times New Roman" pitchFamily="18" charset="0"/>
                        </a:rPr>
                        <a:t>Проведение прикладных научных исследований для развития отраслей экономики;</a:t>
                      </a:r>
                    </a:p>
                    <a:p>
                      <a:pPr>
                        <a:spcAft>
                          <a:spcPts val="0"/>
                        </a:spcAft>
                      </a:pPr>
                      <a:r>
                        <a:rPr lang="ru-RU" sz="1200" b="0" dirty="0">
                          <a:effectLst/>
                          <a:latin typeface="Times New Roman" pitchFamily="18" charset="0"/>
                          <a:cs typeface="Times New Roman" pitchFamily="18" charset="0"/>
                        </a:rPr>
                        <a:t>Проведение прикладных научных исследований и разработок, направленных на создание продукции и технологий;</a:t>
                      </a:r>
                    </a:p>
                    <a:p>
                      <a:pPr>
                        <a:spcAft>
                          <a:spcPts val="0"/>
                        </a:spcAft>
                      </a:pPr>
                      <a:r>
                        <a:rPr lang="ru-RU" sz="1200" b="0" dirty="0">
                          <a:effectLst/>
                          <a:latin typeface="Times New Roman" pitchFamily="18" charset="0"/>
                          <a:cs typeface="Times New Roman" pitchFamily="18" charset="0"/>
                        </a:rPr>
                        <a:t>Проведение прикладных научных исследований, направленных на решение комплексных научно-технологических задач.</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По мере объявления конкурса в течение года</a:t>
                      </a:r>
                      <a:endParaRPr lang="ru-RU" sz="1200" b="0">
                        <a:effectLst/>
                        <a:latin typeface="Times New Roman" pitchFamily="18" charset="0"/>
                        <a:ea typeface="Calibri"/>
                        <a:cs typeface="Times New Roman" pitchFamily="18" charset="0"/>
                      </a:endParaRPr>
                    </a:p>
                  </a:txBody>
                  <a:tcPr marL="25816" marR="25816" marT="0" marB="0" anchor="ctr"/>
                </a:tc>
              </a:tr>
              <a:tr h="783641">
                <a:tc>
                  <a:txBody>
                    <a:bodyPr/>
                    <a:lstStyle/>
                    <a:p>
                      <a:pPr>
                        <a:spcAft>
                          <a:spcPts val="0"/>
                        </a:spcAft>
                      </a:pPr>
                      <a:r>
                        <a:rPr lang="ru-RU" sz="1200" b="0" dirty="0">
                          <a:effectLst/>
                          <a:latin typeface="Times New Roman" pitchFamily="18" charset="0"/>
                          <a:cs typeface="Times New Roman" pitchFamily="18" charset="0"/>
                        </a:rPr>
                        <a:t>ФЦП: Проведение исследований в рамках международного многостороннего и двустороннего сотрудничества;</a:t>
                      </a:r>
                    </a:p>
                    <a:p>
                      <a:pPr>
                        <a:spcAft>
                          <a:spcPts val="0"/>
                        </a:spcAft>
                      </a:pPr>
                      <a:r>
                        <a:rPr lang="ru-RU" sz="1200" b="0" dirty="0">
                          <a:effectLst/>
                          <a:latin typeface="Times New Roman" pitchFamily="18" charset="0"/>
                          <a:cs typeface="Times New Roman" pitchFamily="18" charset="0"/>
                        </a:rPr>
                        <a:t>Поддержка исследований в рамках сотрудничества с государствами — членами Европейского союза;</a:t>
                      </a:r>
                    </a:p>
                    <a:p>
                      <a:pPr>
                        <a:spcAft>
                          <a:spcPts val="0"/>
                        </a:spcAft>
                      </a:pPr>
                      <a:r>
                        <a:rPr lang="ru-RU" sz="1200" b="0" dirty="0">
                          <a:effectLst/>
                          <a:latin typeface="Times New Roman" pitchFamily="18" charset="0"/>
                          <a:cs typeface="Times New Roman" pitchFamily="18" charset="0"/>
                        </a:rPr>
                        <a:t>Организация участия в крупных международных научных и научно-технических мероприятиях.</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По мере объявления конкурса в течение года</a:t>
                      </a:r>
                      <a:endParaRPr lang="ru-RU" sz="1200" b="0">
                        <a:effectLst/>
                        <a:latin typeface="Times New Roman" pitchFamily="18" charset="0"/>
                        <a:ea typeface="Calibri"/>
                        <a:cs typeface="Times New Roman" pitchFamily="18" charset="0"/>
                      </a:endParaRPr>
                    </a:p>
                  </a:txBody>
                  <a:tcPr marL="25816" marR="25816" marT="0" marB="0" anchor="ctr"/>
                </a:tc>
              </a:tr>
              <a:tr h="432048">
                <a:tc>
                  <a:txBody>
                    <a:bodyPr/>
                    <a:lstStyle/>
                    <a:p>
                      <a:pPr>
                        <a:spcAft>
                          <a:spcPts val="0"/>
                        </a:spcAft>
                      </a:pPr>
                      <a:r>
                        <a:rPr lang="ru-RU" sz="1200" b="0" dirty="0">
                          <a:effectLst/>
                          <a:latin typeface="Times New Roman" pitchFamily="18" charset="0"/>
                          <a:cs typeface="Times New Roman" pitchFamily="18" charset="0"/>
                        </a:rPr>
                        <a:t>РФФИ: «д» - Конкурс проектов 2015 года по изданию научных трудов, являющихся результатом реализации научных проектов, поддержанных РФФИ</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02.02.2015 г.</a:t>
                      </a:r>
                      <a:endParaRPr lang="ru-RU" sz="1200" b="0">
                        <a:effectLst/>
                        <a:latin typeface="Times New Roman" pitchFamily="18" charset="0"/>
                        <a:ea typeface="Calibri"/>
                        <a:cs typeface="Times New Roman" pitchFamily="18" charset="0"/>
                      </a:endParaRPr>
                    </a:p>
                  </a:txBody>
                  <a:tcPr marL="25816" marR="25816" marT="0" marB="0" anchor="ctr"/>
                </a:tc>
              </a:tr>
              <a:tr h="416618">
                <a:tc>
                  <a:txBody>
                    <a:bodyPr/>
                    <a:lstStyle/>
                    <a:p>
                      <a:pPr>
                        <a:spcAft>
                          <a:spcPts val="0"/>
                        </a:spcAft>
                      </a:pPr>
                      <a:r>
                        <a:rPr lang="ru-RU" sz="1200" b="0" dirty="0">
                          <a:effectLst/>
                          <a:latin typeface="Times New Roman" pitchFamily="18" charset="0"/>
                          <a:cs typeface="Times New Roman" pitchFamily="18" charset="0"/>
                        </a:rPr>
                        <a:t>РНФ «Проведение фундаментальных научных исследований и поисковых научных исследований отдельными научными группами»</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11.03.2015 г.</a:t>
                      </a:r>
                      <a:endParaRPr lang="ru-RU" sz="1200" b="0">
                        <a:effectLst/>
                        <a:latin typeface="Times New Roman" pitchFamily="18" charset="0"/>
                        <a:ea typeface="Calibri"/>
                        <a:cs typeface="Times New Roman" pitchFamily="18" charset="0"/>
                      </a:endParaRPr>
                    </a:p>
                  </a:txBody>
                  <a:tcPr marL="25816" marR="25816" marT="0" marB="0" anchor="ctr"/>
                </a:tc>
              </a:tr>
              <a:tr h="520772">
                <a:tc>
                  <a:txBody>
                    <a:bodyPr/>
                    <a:lstStyle/>
                    <a:p>
                      <a:pPr>
                        <a:spcAft>
                          <a:spcPts val="0"/>
                        </a:spcAft>
                      </a:pPr>
                      <a:r>
                        <a:rPr lang="ru-RU" sz="1200" b="0" dirty="0">
                          <a:effectLst/>
                          <a:latin typeface="Times New Roman" pitchFamily="18" charset="0"/>
                          <a:cs typeface="Times New Roman" pitchFamily="18" charset="0"/>
                        </a:rPr>
                        <a:t>РНФ «Проведение фундаментальных научных исследований и поисковых научных исследований коллективами существующих научных лабораторий (кафедр)»</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17.04.2015 г.</a:t>
                      </a:r>
                      <a:endParaRPr lang="ru-RU" sz="1200" b="0">
                        <a:effectLst/>
                        <a:latin typeface="Times New Roman" pitchFamily="18" charset="0"/>
                        <a:ea typeface="Calibri"/>
                        <a:cs typeface="Times New Roman" pitchFamily="18" charset="0"/>
                      </a:endParaRPr>
                    </a:p>
                  </a:txBody>
                  <a:tcPr marL="25816" marR="25816" marT="0" marB="0" anchor="ctr"/>
                </a:tc>
              </a:tr>
              <a:tr h="358754">
                <a:tc>
                  <a:txBody>
                    <a:bodyPr/>
                    <a:lstStyle/>
                    <a:p>
                      <a:pPr>
                        <a:spcAft>
                          <a:spcPts val="0"/>
                        </a:spcAft>
                      </a:pPr>
                      <a:r>
                        <a:rPr lang="ru-RU" sz="1200" b="0" dirty="0">
                          <a:effectLst/>
                          <a:latin typeface="Times New Roman" pitchFamily="18" charset="0"/>
                          <a:cs typeface="Times New Roman" pitchFamily="18" charset="0"/>
                        </a:rPr>
                        <a:t>РНФ «Проведение фундаментальных научных исследований и поисковых научных исследований вновь создаваемыми научной организацией и вузом совместными научными лабораториями»</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a:effectLst/>
                          <a:latin typeface="Times New Roman" pitchFamily="18" charset="0"/>
                          <a:cs typeface="Times New Roman" pitchFamily="18" charset="0"/>
                        </a:rPr>
                        <a:t>13.05.2015 г.</a:t>
                      </a:r>
                      <a:endParaRPr lang="ru-RU" sz="1200" b="0">
                        <a:effectLst/>
                        <a:latin typeface="Times New Roman" pitchFamily="18" charset="0"/>
                        <a:ea typeface="Calibri"/>
                        <a:cs typeface="Times New Roman" pitchFamily="18" charset="0"/>
                      </a:endParaRPr>
                    </a:p>
                  </a:txBody>
                  <a:tcPr marL="25816" marR="25816" marT="0" marB="0" anchor="ctr"/>
                </a:tc>
              </a:tr>
              <a:tr h="425042">
                <a:tc>
                  <a:txBody>
                    <a:bodyPr/>
                    <a:lstStyle/>
                    <a:p>
                      <a:pPr>
                        <a:spcAft>
                          <a:spcPts val="0"/>
                        </a:spcAft>
                      </a:pPr>
                      <a:r>
                        <a:rPr lang="ru-RU" sz="1200" b="0" dirty="0">
                          <a:effectLst/>
                          <a:latin typeface="Times New Roman" pitchFamily="18" charset="0"/>
                          <a:cs typeface="Times New Roman" pitchFamily="18" charset="0"/>
                        </a:rPr>
                        <a:t>РНФ «Проведение фундаментальных научных исследований и поисковых научных исследований международными научными группами»</a:t>
                      </a:r>
                      <a:endParaRPr lang="ru-RU" sz="1200" b="0" dirty="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dirty="0">
                          <a:effectLst/>
                          <a:latin typeface="Times New Roman" pitchFamily="18" charset="0"/>
                          <a:cs typeface="Times New Roman" pitchFamily="18" charset="0"/>
                        </a:rPr>
                        <a:t>28.05.2015 г.</a:t>
                      </a:r>
                      <a:endParaRPr lang="ru-RU" sz="1200" b="0" dirty="0">
                        <a:effectLst/>
                        <a:latin typeface="Times New Roman" pitchFamily="18" charset="0"/>
                        <a:ea typeface="Calibri"/>
                        <a:cs typeface="Times New Roman" pitchFamily="18" charset="0"/>
                      </a:endParaRPr>
                    </a:p>
                  </a:txBody>
                  <a:tcPr marL="25816" marR="25816" marT="0" marB="0" anchor="ctr"/>
                </a:tc>
              </a:tr>
              <a:tr h="208308">
                <a:tc>
                  <a:txBody>
                    <a:bodyPr/>
                    <a:lstStyle/>
                    <a:p>
                      <a:pPr>
                        <a:spcAft>
                          <a:spcPts val="0"/>
                        </a:spcAft>
                      </a:pPr>
                      <a:r>
                        <a:rPr lang="ru-RU" sz="1200" b="0">
                          <a:effectLst/>
                          <a:latin typeface="Times New Roman" pitchFamily="18" charset="0"/>
                          <a:cs typeface="Times New Roman" pitchFamily="18" charset="0"/>
                        </a:rPr>
                        <a:t>Подготовка регламента работы отдела ГиВИНОТ</a:t>
                      </a:r>
                      <a:endParaRPr lang="ru-RU" sz="1200" b="0">
                        <a:effectLst/>
                        <a:latin typeface="Times New Roman" pitchFamily="18" charset="0"/>
                        <a:ea typeface="Calibri"/>
                        <a:cs typeface="Times New Roman" pitchFamily="18" charset="0"/>
                      </a:endParaRPr>
                    </a:p>
                  </a:txBody>
                  <a:tcPr marL="25816" marR="25816" marT="0" marB="0" anchor="ctr"/>
                </a:tc>
                <a:tc>
                  <a:txBody>
                    <a:bodyPr/>
                    <a:lstStyle/>
                    <a:p>
                      <a:pPr algn="ctr">
                        <a:spcAft>
                          <a:spcPts val="0"/>
                        </a:spcAft>
                      </a:pPr>
                      <a:r>
                        <a:rPr lang="ru-RU" sz="1200" b="0" dirty="0">
                          <a:effectLst/>
                          <a:latin typeface="Times New Roman" pitchFamily="18" charset="0"/>
                          <a:cs typeface="Times New Roman" pitchFamily="18" charset="0"/>
                        </a:rPr>
                        <a:t>10.08.2015 г.</a:t>
                      </a:r>
                      <a:endParaRPr lang="ru-RU" sz="1200" b="0" dirty="0">
                        <a:effectLst/>
                        <a:latin typeface="Times New Roman" pitchFamily="18" charset="0"/>
                        <a:ea typeface="Calibri"/>
                        <a:cs typeface="Times New Roman" pitchFamily="18" charset="0"/>
                      </a:endParaRPr>
                    </a:p>
                  </a:txBody>
                  <a:tcPr marL="25816" marR="25816" marT="0" marB="0" anchor="ctr"/>
                </a:tc>
              </a:tr>
            </a:tbl>
          </a:graphicData>
        </a:graphic>
      </p:graphicFrame>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smtClean="0"/>
              <a:t>13</a:t>
            </a:r>
            <a:endParaRPr lang="ru-RU"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p:cNvPicPr>
            <a:picLocks noChangeAspect="1" noChangeArrowheads="1"/>
          </p:cNvPicPr>
          <p:nvPr/>
        </p:nvPicPr>
        <p:blipFill>
          <a:blip r:embed="rId2"/>
          <a:srcRect/>
          <a:stretch>
            <a:fillRect/>
          </a:stretch>
        </p:blipFill>
        <p:spPr bwMode="auto">
          <a:xfrm>
            <a:off x="2843213" y="0"/>
            <a:ext cx="3673475" cy="3671888"/>
          </a:xfrm>
          <a:prstGeom prst="rect">
            <a:avLst/>
          </a:prstGeom>
          <a:noFill/>
          <a:ln w="9525">
            <a:noFill/>
            <a:miter lim="800000"/>
            <a:headEnd/>
            <a:tailEnd/>
          </a:ln>
        </p:spPr>
      </p:pic>
      <p:sp>
        <p:nvSpPr>
          <p:cNvPr id="4" name="Прямоугольник 3"/>
          <p:cNvSpPr/>
          <p:nvPr/>
        </p:nvSpPr>
        <p:spPr>
          <a:xfrm>
            <a:off x="553016" y="3890665"/>
            <a:ext cx="8253991" cy="923330"/>
          </a:xfrm>
          <a:prstGeom prst="rect">
            <a:avLst/>
          </a:prstGeom>
          <a:noFill/>
        </p:spPr>
        <p:txBody>
          <a:bodyPr wrap="none">
            <a:spAutoFit/>
          </a:bodyPr>
          <a:lstStyle/>
          <a:p>
            <a:pPr algn="ctr" defTabSz="914400" fontAlgn="auto">
              <a:spcBef>
                <a:spcPts val="0"/>
              </a:spcBef>
              <a:spcAft>
                <a:spcPts val="0"/>
              </a:spcAft>
              <a:defRPr/>
            </a:pPr>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Спасибо за внимание!!!</a:t>
            </a:r>
          </a:p>
        </p:txBody>
      </p:sp>
      <p:sp>
        <p:nvSpPr>
          <p:cNvPr id="6" name="Пятиугольник 5"/>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smtClean="0"/>
              <a:t>14</a:t>
            </a:r>
            <a:endParaRPr lang="ru-RU"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defTabSz="914400" fontAlgn="auto">
              <a:spcAft>
                <a:spcPts val="0"/>
              </a:spcAft>
              <a:defRPr/>
            </a:pPr>
            <a:r>
              <a:rPr lang="ru-RU" sz="1800" b="1" dirty="0">
                <a:effectLst>
                  <a:outerShdw blurRad="38100" dist="38100" dir="2700000" algn="tl">
                    <a:srgbClr val="000000">
                      <a:alpha val="43137"/>
                    </a:srgbClr>
                  </a:outerShdw>
                </a:effectLst>
                <a:latin typeface="Times New Roman" pitchFamily="18" charset="0"/>
                <a:cs typeface="Times New Roman" pitchFamily="18" charset="0"/>
              </a:rPr>
              <a:t>Концептуальная работа</a:t>
            </a:r>
            <a:endParaRPr lang="ru-RU" sz="1800" dirty="0"/>
          </a:p>
        </p:txBody>
      </p:sp>
      <p:sp>
        <p:nvSpPr>
          <p:cNvPr id="3" name="Объект 2"/>
          <p:cNvSpPr>
            <a:spLocks noGrp="1"/>
          </p:cNvSpPr>
          <p:nvPr>
            <p:ph idx="1"/>
          </p:nvPr>
        </p:nvSpPr>
        <p:spPr>
          <a:xfrm>
            <a:off x="250825" y="1052513"/>
            <a:ext cx="8642350" cy="5616575"/>
          </a:xfrm>
        </p:spPr>
        <p:txBody>
          <a:bodyPr rtlCol="0">
            <a:noAutofit/>
          </a:bodyPr>
          <a:lstStyle/>
          <a:p>
            <a:pPr marL="0" indent="0" algn="just" defTabSz="914400" fontAlgn="auto">
              <a:spcBef>
                <a:spcPts val="0"/>
              </a:spcBef>
              <a:spcAft>
                <a:spcPts val="0"/>
              </a:spcAft>
              <a:buFont typeface="Arial" pitchFamily="34" charset="0"/>
              <a:buNone/>
              <a:defRPr/>
            </a:pPr>
            <a:r>
              <a:rPr lang="ru-RU" b="0" dirty="0" smtClean="0">
                <a:latin typeface="Times New Roman" pitchFamily="18" charset="0"/>
                <a:cs typeface="Times New Roman" pitchFamily="18" charset="0"/>
              </a:rPr>
              <a:t>Подготовлена </a:t>
            </a:r>
            <a:r>
              <a:rPr lang="ru-RU" b="0" dirty="0">
                <a:latin typeface="Times New Roman" pitchFamily="18" charset="0"/>
                <a:cs typeface="Times New Roman" pitchFamily="18" charset="0"/>
              </a:rPr>
              <a:t>и доложена на Учёном совете академии </a:t>
            </a:r>
            <a:r>
              <a:rPr lang="ru-RU" dirty="0">
                <a:latin typeface="Times New Roman" pitchFamily="18" charset="0"/>
                <a:cs typeface="Times New Roman" pitchFamily="18" charset="0"/>
              </a:rPr>
              <a:t>Концепция инновационной деятельности</a:t>
            </a:r>
            <a:r>
              <a:rPr lang="ru-RU" b="0" dirty="0">
                <a:latin typeface="Times New Roman" pitchFamily="18" charset="0"/>
                <a:cs typeface="Times New Roman" pitchFamily="18" charset="0"/>
              </a:rPr>
              <a:t> академии. Для реализации Концепции необходимо активное развитие институциональной инновационной инфраструктуры Академии, содействующей развитию деятельности в области науки и </a:t>
            </a:r>
            <a:r>
              <a:rPr lang="ru-RU" b="0" dirty="0" smtClean="0">
                <a:latin typeface="Times New Roman" pitchFamily="18" charset="0"/>
                <a:cs typeface="Times New Roman" pitchFamily="18" charset="0"/>
              </a:rPr>
              <a:t>инноваций.</a:t>
            </a:r>
          </a:p>
          <a:p>
            <a:pPr marL="0" indent="0" algn="just" defTabSz="914400" fontAlgn="auto">
              <a:spcBef>
                <a:spcPts val="0"/>
              </a:spcBef>
              <a:spcAft>
                <a:spcPts val="0"/>
              </a:spcAft>
              <a:buFont typeface="Arial" pitchFamily="34" charset="0"/>
              <a:buNone/>
              <a:defRPr/>
            </a:pPr>
            <a:endParaRPr lang="ru-RU" b="0" dirty="0">
              <a:latin typeface="Times New Roman" pitchFamily="18" charset="0"/>
              <a:cs typeface="Times New Roman" pitchFamily="18" charset="0"/>
            </a:endParaRPr>
          </a:p>
          <a:p>
            <a:pPr marL="0" indent="0" algn="just" defTabSz="914400" fontAlgn="auto">
              <a:spcBef>
                <a:spcPts val="0"/>
              </a:spcBef>
              <a:spcAft>
                <a:spcPts val="0"/>
              </a:spcAft>
              <a:buFont typeface="Arial" pitchFamily="34" charset="0"/>
              <a:buNone/>
              <a:defRPr/>
            </a:pPr>
            <a:r>
              <a:rPr lang="ru-RU" b="0" dirty="0">
                <a:latin typeface="Times New Roman" pitchFamily="18" charset="0"/>
                <a:cs typeface="Times New Roman" pitchFamily="18" charset="0"/>
              </a:rPr>
              <a:t>Важным элементом инновационной инфраструктуры является отдел </a:t>
            </a:r>
            <a:r>
              <a:rPr lang="ru-RU" b="0" dirty="0" err="1">
                <a:latin typeface="Times New Roman" pitchFamily="18" charset="0"/>
                <a:cs typeface="Times New Roman" pitchFamily="18" charset="0"/>
              </a:rPr>
              <a:t>ГиВИНОТ</a:t>
            </a:r>
            <a:r>
              <a:rPr lang="ru-RU" b="0" dirty="0">
                <a:latin typeface="Times New Roman" pitchFamily="18" charset="0"/>
                <a:cs typeface="Times New Roman" pitchFamily="18" charset="0"/>
              </a:rPr>
              <a:t>. В его задачи входит</a:t>
            </a:r>
            <a:r>
              <a:rPr lang="ru-RU" b="0" dirty="0" smtClean="0">
                <a:latin typeface="Times New Roman" pitchFamily="18" charset="0"/>
                <a:cs typeface="Times New Roman" pitchFamily="18" charset="0"/>
              </a:rPr>
              <a:t>:</a:t>
            </a:r>
          </a:p>
          <a:p>
            <a:pPr marL="0" indent="0" algn="just" defTabSz="914400" fontAlgn="auto">
              <a:spcBef>
                <a:spcPts val="0"/>
              </a:spcBef>
              <a:spcAft>
                <a:spcPts val="0"/>
              </a:spcAft>
              <a:buFont typeface="Arial" pitchFamily="34" charset="0"/>
              <a:buNone/>
              <a:defRPr/>
            </a:pPr>
            <a:endParaRPr lang="ru-RU" b="0" dirty="0">
              <a:latin typeface="Times New Roman" pitchFamily="18" charset="0"/>
              <a:cs typeface="Times New Roman" pitchFamily="18" charset="0"/>
            </a:endParaRP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Организация работ по привлечению средств на выполнение НИР из бюджетных (Федеральные целевые программы, Ведомственные целевые программы и др.) и внебюджетных (хоздоговоры, гранты, средства </a:t>
            </a:r>
            <a:r>
              <a:rPr lang="ru-RU" b="0" dirty="0" smtClean="0">
                <a:latin typeface="Times New Roman" pitchFamily="18" charset="0"/>
                <a:cs typeface="Times New Roman" pitchFamily="18" charset="0"/>
              </a:rPr>
              <a:t>спонсоров </a:t>
            </a:r>
            <a:r>
              <a:rPr lang="ru-RU" b="0" dirty="0">
                <a:latin typeface="Times New Roman" pitchFamily="18" charset="0"/>
                <a:cs typeface="Times New Roman" pitchFamily="18" charset="0"/>
              </a:rPr>
              <a:t>и др.) источников.</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Перспективное и текущее планирование участия структурных подразделений академии в программах, </a:t>
            </a:r>
            <a:r>
              <a:rPr lang="ru-RU" b="0" dirty="0" smtClean="0">
                <a:latin typeface="Times New Roman" pitchFamily="18" charset="0"/>
                <a:cs typeface="Times New Roman" pitchFamily="18" charset="0"/>
              </a:rPr>
              <a:t>проектах</a:t>
            </a:r>
            <a:r>
              <a:rPr lang="ru-RU" b="0" dirty="0">
                <a:latin typeface="Times New Roman" pitchFamily="18" charset="0"/>
                <a:cs typeface="Times New Roman" pitchFamily="18" charset="0"/>
              </a:rPr>
              <a:t>, конкурсах на получение грантов.</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Организация информационно-аналитического поиска программ и конкурсов на получение грантов в области научно-исследовательской и инновационной деятельности.</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Координация связей академии с научными фондами и иными </a:t>
            </a:r>
            <a:r>
              <a:rPr lang="ru-RU" b="0" dirty="0" err="1">
                <a:latin typeface="Times New Roman" pitchFamily="18" charset="0"/>
                <a:cs typeface="Times New Roman" pitchFamily="18" charset="0"/>
              </a:rPr>
              <a:t>грантообразующими</a:t>
            </a:r>
            <a:r>
              <a:rPr lang="ru-RU" b="0" dirty="0">
                <a:latin typeface="Times New Roman" pitchFamily="18" charset="0"/>
                <a:cs typeface="Times New Roman" pitchFamily="18" charset="0"/>
              </a:rPr>
              <a:t> организациями.</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Организация информационной работы в академии по привлечению структурных подразделений, </a:t>
            </a:r>
            <a:r>
              <a:rPr lang="ru-RU" b="0" dirty="0" smtClean="0">
                <a:latin typeface="Times New Roman" pitchFamily="18" charset="0"/>
                <a:cs typeface="Times New Roman" pitchFamily="18" charset="0"/>
              </a:rPr>
              <a:t>сотрудников</a:t>
            </a:r>
            <a:r>
              <a:rPr lang="ru-RU" b="0" dirty="0">
                <a:latin typeface="Times New Roman" pitchFamily="18" charset="0"/>
                <a:cs typeface="Times New Roman" pitchFamily="18" charset="0"/>
              </a:rPr>
              <a:t>, преподавателей, аспирантов и студентов к участию в программах, конкурсах на получение грантов.</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Создание заявок общевузовского значения на участие в программах и получение грантов по поручению проректора по инновационной деятельности и коммерциализации технологий</a:t>
            </a:r>
            <a:r>
              <a:rPr lang="ru-RU" b="0" dirty="0" smtClean="0">
                <a:latin typeface="Times New Roman" pitchFamily="18" charset="0"/>
                <a:cs typeface="Times New Roman" pitchFamily="18" charset="0"/>
              </a:rPr>
              <a:t>.</a:t>
            </a:r>
            <a:endParaRPr lang="ru-RU" b="0" dirty="0">
              <a:latin typeface="Times New Roman" pitchFamily="18" charset="0"/>
              <a:cs typeface="Times New Roman" pitchFamily="18" charset="0"/>
            </a:endParaRPr>
          </a:p>
        </p:txBody>
      </p:sp>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defTabSz="914400" fontAlgn="auto">
              <a:spcAft>
                <a:spcPts val="0"/>
              </a:spcAft>
              <a:defRPr/>
            </a:pPr>
            <a:r>
              <a:rPr lang="ru-RU" sz="1800" b="1" dirty="0">
                <a:effectLst>
                  <a:outerShdw blurRad="38100" dist="38100" dir="2700000" algn="tl">
                    <a:srgbClr val="000000">
                      <a:alpha val="43137"/>
                    </a:srgbClr>
                  </a:outerShdw>
                </a:effectLst>
                <a:latin typeface="Times New Roman" pitchFamily="18" charset="0"/>
                <a:cs typeface="Times New Roman" pitchFamily="18" charset="0"/>
              </a:rPr>
              <a:t>Концептуальная работа</a:t>
            </a:r>
            <a:endParaRPr lang="ru-RU" sz="1800" dirty="0"/>
          </a:p>
        </p:txBody>
      </p:sp>
      <p:sp>
        <p:nvSpPr>
          <p:cNvPr id="16386" name="Объект 2"/>
          <p:cNvSpPr>
            <a:spLocks noGrp="1"/>
          </p:cNvSpPr>
          <p:nvPr>
            <p:ph idx="1"/>
          </p:nvPr>
        </p:nvSpPr>
        <p:spPr>
          <a:xfrm>
            <a:off x="250825" y="1052513"/>
            <a:ext cx="8642350" cy="4392612"/>
          </a:xfrm>
        </p:spPr>
        <p:txBody>
          <a:bodyPr/>
          <a:lstStyle/>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Руководство оформлением документации, входящей в состав конкурсных заявок на участие академии в научных, образовательных и инновационных программах, проектах и конкурсах на получение грантов.</a:t>
            </a:r>
          </a:p>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Оказание консультационной и методической помощи преподавателям и сотрудникам академии при оформлении ими заявок для участия в конкурсах на получение грантов.</a:t>
            </a:r>
          </a:p>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Контроль процесса регистрации оформленных, а также поддержанных заявок научных подразделений и сотрудников академии на получение грантовой поддержки.</a:t>
            </a:r>
          </a:p>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Систематический контроль над своевременностью и правильностью предоставления структурными подразделениями академии отчетов в организации, осуществляющие грантовую поддержку проектов.</a:t>
            </a:r>
          </a:p>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Анализ участия структурных подразделений академии в научно-исследовательских и инновационных программах, выполнения конкурсных проектов.</a:t>
            </a:r>
          </a:p>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Обобщение опыта работы структурных подразделений и сотрудников академии по подготовке и продвижению научно-исследовательских проектов в грантообразующие организации.</a:t>
            </a:r>
          </a:p>
          <a:p>
            <a:pPr marL="284163" indent="-284163" algn="just">
              <a:spcBef>
                <a:spcPct val="0"/>
              </a:spcBef>
              <a:buFont typeface="Wingdings" pitchFamily="2" charset="2"/>
              <a:buChar char="ü"/>
            </a:pPr>
            <a:r>
              <a:rPr lang="ru-RU" b="0" smtClean="0">
                <a:latin typeface="Times New Roman" pitchFamily="18" charset="0"/>
                <a:cs typeface="Times New Roman" pitchFamily="18" charset="0"/>
              </a:rPr>
              <a:t>Составление выборочных и итоговых отчетов об участии сотрудников академии и структурных подразделений в научных конкурсах и программах отечественных и зарубежных фондов, организаций и ведомств.</a:t>
            </a:r>
          </a:p>
        </p:txBody>
      </p:sp>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defTabSz="914400" fontAlgn="auto">
              <a:spcAft>
                <a:spcPts val="0"/>
              </a:spcAft>
              <a:defRPr/>
            </a:pP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Организационно-методическая </a:t>
            </a:r>
            <a:r>
              <a:rPr lang="ru-RU" sz="1800" b="1" dirty="0">
                <a:effectLst>
                  <a:outerShdw blurRad="38100" dist="38100" dir="2700000" algn="tl">
                    <a:srgbClr val="000000">
                      <a:alpha val="43137"/>
                    </a:srgbClr>
                  </a:outerShdw>
                </a:effectLst>
                <a:latin typeface="Times New Roman" pitchFamily="18" charset="0"/>
                <a:cs typeface="Times New Roman" pitchFamily="18" charset="0"/>
              </a:rPr>
              <a:t>работа</a:t>
            </a:r>
            <a:endParaRPr lang="ru-RU" sz="1800" dirty="0"/>
          </a:p>
        </p:txBody>
      </p:sp>
      <p:sp>
        <p:nvSpPr>
          <p:cNvPr id="3" name="Объект 2"/>
          <p:cNvSpPr>
            <a:spLocks noGrp="1"/>
          </p:cNvSpPr>
          <p:nvPr>
            <p:ph idx="1"/>
          </p:nvPr>
        </p:nvSpPr>
        <p:spPr>
          <a:xfrm>
            <a:off x="250825" y="1052513"/>
            <a:ext cx="8642350" cy="4824412"/>
          </a:xfrm>
        </p:spPr>
        <p:txBody>
          <a:bodyPr rtlCol="0">
            <a:noAutofit/>
          </a:bodyPr>
          <a:lstStyle/>
          <a:p>
            <a:pPr marL="285750" indent="-285750" algn="just" defTabSz="914400" fontAlgn="auto">
              <a:spcBef>
                <a:spcPts val="0"/>
              </a:spcBef>
              <a:spcAft>
                <a:spcPts val="0"/>
              </a:spcAft>
              <a:buFont typeface="Wingdings" pitchFamily="2" charset="2"/>
              <a:buChar char="ü"/>
              <a:defRPr/>
            </a:pPr>
            <a:r>
              <a:rPr lang="ru-RU" b="0" dirty="0" smtClean="0">
                <a:latin typeface="Times New Roman" pitchFamily="18" charset="0"/>
                <a:cs typeface="Times New Roman" pitchFamily="18" charset="0"/>
              </a:rPr>
              <a:t>Проведена </a:t>
            </a:r>
            <a:r>
              <a:rPr lang="ru-RU" b="0" dirty="0">
                <a:latin typeface="Times New Roman" pitchFamily="18" charset="0"/>
                <a:cs typeface="Times New Roman" pitchFamily="18" charset="0"/>
              </a:rPr>
              <a:t>организационная работа по созданию </a:t>
            </a:r>
            <a:r>
              <a:rPr lang="ru-RU" b="0" dirty="0" smtClean="0">
                <a:latin typeface="Times New Roman" pitchFamily="18" charset="0"/>
                <a:cs typeface="Times New Roman" pitchFamily="18" charset="0"/>
              </a:rPr>
              <a:t>отдела.</a:t>
            </a:r>
          </a:p>
          <a:p>
            <a:pPr marL="285750" indent="-285750" algn="just" defTabSz="914400" fontAlgn="auto">
              <a:spcBef>
                <a:spcPts val="0"/>
              </a:spcBef>
              <a:spcAft>
                <a:spcPts val="0"/>
              </a:spcAft>
              <a:buFont typeface="Wingdings" pitchFamily="2" charset="2"/>
              <a:buChar char="ü"/>
              <a:defRPr/>
            </a:pPr>
            <a:r>
              <a:rPr lang="ru-RU" b="0" dirty="0" smtClean="0">
                <a:latin typeface="Times New Roman" pitchFamily="18" charset="0"/>
                <a:cs typeface="Times New Roman" pitchFamily="18" charset="0"/>
              </a:rPr>
              <a:t>Подготовка </a:t>
            </a:r>
            <a:r>
              <a:rPr lang="ru-RU" b="0" dirty="0">
                <a:latin typeface="Times New Roman" pitchFamily="18" charset="0"/>
                <a:cs typeface="Times New Roman" pitchFamily="18" charset="0"/>
              </a:rPr>
              <a:t>документов регистрации и лицензирования научного журнала академии «Инновации в АПК: проблемы и перспективы» </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Организован Совет по инновационной </a:t>
            </a:r>
            <a:r>
              <a:rPr lang="ru-RU" b="0" dirty="0" smtClean="0">
                <a:latin typeface="Times New Roman" pitchFamily="18" charset="0"/>
                <a:cs typeface="Times New Roman" pitchFamily="18" charset="0"/>
              </a:rPr>
              <a:t>политике (положение </a:t>
            </a:r>
            <a:r>
              <a:rPr lang="ru-RU" b="0" dirty="0">
                <a:latin typeface="Times New Roman" pitchFamily="18" charset="0"/>
                <a:cs typeface="Times New Roman" pitchFamily="18" charset="0"/>
              </a:rPr>
              <a:t>о Совете, </a:t>
            </a:r>
            <a:r>
              <a:rPr lang="ru-RU" b="0" dirty="0" smtClean="0">
                <a:latin typeface="Times New Roman" pitchFamily="18" charset="0"/>
                <a:cs typeface="Times New Roman" pitchFamily="18" charset="0"/>
              </a:rPr>
              <a:t>состав</a:t>
            </a:r>
            <a:r>
              <a:rPr lang="ru-RU" b="0" dirty="0">
                <a:latin typeface="Times New Roman" pitchFamily="18" charset="0"/>
                <a:cs typeface="Times New Roman" pitchFamily="18" charset="0"/>
              </a:rPr>
              <a:t>, задачи и </a:t>
            </a:r>
            <a:r>
              <a:rPr lang="ru-RU" b="0" dirty="0" smtClean="0">
                <a:latin typeface="Times New Roman" pitchFamily="18" charset="0"/>
                <a:cs typeface="Times New Roman" pitchFamily="18" charset="0"/>
              </a:rPr>
              <a:t>функции).</a:t>
            </a:r>
            <a:endParaRPr lang="ru-RU" b="0" dirty="0">
              <a:latin typeface="Times New Roman" pitchFamily="18" charset="0"/>
              <a:cs typeface="Times New Roman" pitchFamily="18" charset="0"/>
            </a:endParaRP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Создан раздел на сайте академии «Инновационная деятельность</a:t>
            </a:r>
            <a:r>
              <a:rPr lang="ru-RU" b="0" dirty="0" smtClean="0">
                <a:latin typeface="Times New Roman" pitchFamily="18" charset="0"/>
                <a:cs typeface="Times New Roman" pitchFamily="18" charset="0"/>
              </a:rPr>
              <a:t>».</a:t>
            </a:r>
            <a:endParaRPr lang="ru-RU" b="0" dirty="0">
              <a:latin typeface="Times New Roman" pitchFamily="18" charset="0"/>
              <a:cs typeface="Times New Roman" pitchFamily="18" charset="0"/>
            </a:endParaRPr>
          </a:p>
          <a:p>
            <a:pPr marL="285750" indent="-285750" algn="just" defTabSz="914400" fontAlgn="auto">
              <a:spcBef>
                <a:spcPts val="0"/>
              </a:spcBef>
              <a:spcAft>
                <a:spcPts val="0"/>
              </a:spcAft>
              <a:buFont typeface="Wingdings" pitchFamily="2" charset="2"/>
              <a:buChar char="ü"/>
              <a:defRPr/>
            </a:pPr>
            <a:r>
              <a:rPr lang="ru-RU" b="0" dirty="0" smtClean="0">
                <a:latin typeface="Times New Roman" pitchFamily="18" charset="0"/>
                <a:cs typeface="Times New Roman" pitchFamily="18" charset="0"/>
              </a:rPr>
              <a:t>Проведено </a:t>
            </a:r>
            <a:r>
              <a:rPr lang="ru-RU" b="0" dirty="0">
                <a:latin typeface="Times New Roman" pitchFamily="18" charset="0"/>
                <a:cs typeface="Times New Roman" pitchFamily="18" charset="0"/>
              </a:rPr>
              <a:t>совещание с руководителями лабораторий о </a:t>
            </a:r>
            <a:r>
              <a:rPr lang="ru-RU" b="0" dirty="0" err="1">
                <a:latin typeface="Times New Roman" pitchFamily="18" charset="0"/>
                <a:cs typeface="Times New Roman" pitchFamily="18" charset="0"/>
              </a:rPr>
              <a:t>грантозаявительной</a:t>
            </a:r>
            <a:r>
              <a:rPr lang="ru-RU" b="0" dirty="0">
                <a:latin typeface="Times New Roman" pitchFamily="18" charset="0"/>
                <a:cs typeface="Times New Roman" pitchFamily="18" charset="0"/>
              </a:rPr>
              <a:t> деятельности и публикационной </a:t>
            </a:r>
            <a:r>
              <a:rPr lang="ru-RU" b="0" dirty="0" smtClean="0">
                <a:latin typeface="Times New Roman" pitchFamily="18" charset="0"/>
                <a:cs typeface="Times New Roman" pitchFamily="18" charset="0"/>
              </a:rPr>
              <a:t>активности.</a:t>
            </a:r>
            <a:endParaRPr lang="ru-RU" b="0" dirty="0">
              <a:latin typeface="Times New Roman" pitchFamily="18" charset="0"/>
              <a:cs typeface="Times New Roman" pitchFamily="18" charset="0"/>
            </a:endParaRP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Проведены консультации с </a:t>
            </a:r>
            <a:r>
              <a:rPr lang="ru-RU" b="0" dirty="0" err="1" smtClean="0">
                <a:latin typeface="Times New Roman" pitchFamily="18" charset="0"/>
                <a:cs typeface="Times New Roman" pitchFamily="18" charset="0"/>
              </a:rPr>
              <a:t>грантозаявителями</a:t>
            </a:r>
            <a:r>
              <a:rPr lang="ru-RU" b="0" dirty="0" smtClean="0">
                <a:latin typeface="Times New Roman" pitchFamily="18" charset="0"/>
                <a:cs typeface="Times New Roman" pitchFamily="18" charset="0"/>
              </a:rPr>
              <a:t>.</a:t>
            </a:r>
            <a:endParaRPr lang="ru-RU" b="0" dirty="0">
              <a:latin typeface="Times New Roman" pitchFamily="18" charset="0"/>
              <a:cs typeface="Times New Roman" pitchFamily="18" charset="0"/>
            </a:endParaRP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Для повышения публикационной активности в международных источниках в деканаты передан список журналов </a:t>
            </a:r>
            <a:r>
              <a:rPr lang="ru-RU" b="0" dirty="0" err="1">
                <a:latin typeface="Times New Roman" pitchFamily="18" charset="0"/>
                <a:cs typeface="Times New Roman" pitchFamily="18" charset="0"/>
              </a:rPr>
              <a:t>Scopus</a:t>
            </a:r>
            <a:r>
              <a:rPr lang="ru-RU" b="0" dirty="0">
                <a:latin typeface="Times New Roman" pitchFamily="18" charset="0"/>
                <a:cs typeface="Times New Roman" pitchFamily="18" charset="0"/>
              </a:rPr>
              <a:t> и </a:t>
            </a:r>
            <a:r>
              <a:rPr lang="ru-RU" b="0" dirty="0" err="1">
                <a:latin typeface="Times New Roman" pitchFamily="18" charset="0"/>
                <a:cs typeface="Times New Roman" pitchFamily="18" charset="0"/>
              </a:rPr>
              <a:t>Web</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of</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Science</a:t>
            </a:r>
            <a:r>
              <a:rPr lang="ru-RU" b="0" dirty="0">
                <a:latin typeface="Times New Roman" pitchFamily="18" charset="0"/>
                <a:cs typeface="Times New Roman" pitchFamily="18" charset="0"/>
              </a:rPr>
              <a:t> для публикации результатов своих исследований.</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Совместно с международным отделом проведено совещание с ППС и аспирантами по конкурсам и грантам на стипендии, зарубежные практики.</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Проведена выставка инновационных разработок </a:t>
            </a:r>
            <a:r>
              <a:rPr lang="ru-RU" b="0" dirty="0" err="1">
                <a:latin typeface="Times New Roman" pitchFamily="18" charset="0"/>
                <a:cs typeface="Times New Roman" pitchFamily="18" charset="0"/>
              </a:rPr>
              <a:t>БелГСХА</a:t>
            </a:r>
            <a:r>
              <a:rPr lang="ru-RU" b="0" dirty="0">
                <a:latin typeface="Times New Roman" pitchFamily="18" charset="0"/>
                <a:cs typeface="Times New Roman" pitchFamily="18" charset="0"/>
              </a:rPr>
              <a:t> в рамках XVIII международной научно-практической конференции.</a:t>
            </a:r>
          </a:p>
          <a:p>
            <a:pPr marL="0" indent="0" algn="just" defTabSz="914400" fontAlgn="auto">
              <a:spcBef>
                <a:spcPts val="0"/>
              </a:spcBef>
              <a:spcAft>
                <a:spcPts val="0"/>
              </a:spcAft>
              <a:buFont typeface="Arial" pitchFamily="34" charset="0"/>
              <a:buNone/>
              <a:defRPr/>
            </a:pPr>
            <a:endParaRPr lang="ru-RU" b="0" dirty="0">
              <a:latin typeface="Times New Roman" pitchFamily="18" charset="0"/>
              <a:cs typeface="Times New Roman" pitchFamily="18" charset="0"/>
            </a:endParaRPr>
          </a:p>
        </p:txBody>
      </p:sp>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defTabSz="914400" fontAlgn="auto">
              <a:spcAft>
                <a:spcPts val="0"/>
              </a:spcAft>
              <a:defRPr/>
            </a:pPr>
            <a:r>
              <a:rPr lang="ru-RU" sz="1800" b="1" dirty="0">
                <a:effectLst>
                  <a:outerShdw blurRad="38100" dist="38100" dir="2700000" algn="tl">
                    <a:srgbClr val="000000">
                      <a:alpha val="43137"/>
                    </a:srgbClr>
                  </a:outerShdw>
                </a:effectLst>
                <a:latin typeface="Times New Roman" pitchFamily="18" charset="0"/>
                <a:cs typeface="Times New Roman" pitchFamily="18" charset="0"/>
              </a:rPr>
              <a:t>Повышение квалификации</a:t>
            </a:r>
            <a:endParaRPr lang="ru-RU" sz="1800" dirty="0"/>
          </a:p>
        </p:txBody>
      </p:sp>
      <p:sp>
        <p:nvSpPr>
          <p:cNvPr id="3" name="Объект 2"/>
          <p:cNvSpPr>
            <a:spLocks noGrp="1"/>
          </p:cNvSpPr>
          <p:nvPr>
            <p:ph idx="1"/>
          </p:nvPr>
        </p:nvSpPr>
        <p:spPr>
          <a:xfrm>
            <a:off x="250825" y="1052513"/>
            <a:ext cx="8642350" cy="4824412"/>
          </a:xfrm>
        </p:spPr>
        <p:txBody>
          <a:bodyPr rtlCol="0">
            <a:noAutofit/>
          </a:bodyPr>
          <a:lstStyle/>
          <a:p>
            <a:pPr marL="285750" indent="-285750" algn="just" defTabSz="914400" fontAlgn="auto">
              <a:spcBef>
                <a:spcPts val="0"/>
              </a:spcBef>
              <a:spcAft>
                <a:spcPts val="0"/>
              </a:spcAft>
              <a:buFont typeface="Wingdings" pitchFamily="2" charset="2"/>
              <a:buChar char="ü"/>
              <a:defRPr/>
            </a:pPr>
            <a:r>
              <a:rPr lang="ru-RU" b="0" dirty="0" smtClean="0">
                <a:latin typeface="Times New Roman" pitchFamily="18" charset="0"/>
                <a:cs typeface="Times New Roman" pitchFamily="18" charset="0"/>
              </a:rPr>
              <a:t>Активное взаимодействие </a:t>
            </a:r>
            <a:r>
              <a:rPr lang="ru-RU" b="0" dirty="0">
                <a:latin typeface="Times New Roman" pitchFamily="18" charset="0"/>
                <a:cs typeface="Times New Roman" pitchFamily="18" charset="0"/>
              </a:rPr>
              <a:t>с </a:t>
            </a:r>
            <a:r>
              <a:rPr lang="ru-RU" b="0" dirty="0" smtClean="0">
                <a:latin typeface="Times New Roman" pitchFamily="18" charset="0"/>
                <a:cs typeface="Times New Roman" pitchFamily="18" charset="0"/>
              </a:rPr>
              <a:t>Департаментом </a:t>
            </a:r>
            <a:r>
              <a:rPr lang="ru-RU" b="0" dirty="0">
                <a:latin typeface="Times New Roman" pitchFamily="18" charset="0"/>
                <a:cs typeface="Times New Roman" pitchFamily="18" charset="0"/>
              </a:rPr>
              <a:t>внутренней и кадровой политики Белгородской области и </a:t>
            </a:r>
            <a:r>
              <a:rPr lang="ru-RU" b="0" dirty="0" smtClean="0">
                <a:latin typeface="Times New Roman" pitchFamily="18" charset="0"/>
                <a:cs typeface="Times New Roman" pitchFamily="18" charset="0"/>
              </a:rPr>
              <a:t>Управлением международными связями </a:t>
            </a:r>
            <a:r>
              <a:rPr lang="ru-RU" b="0" dirty="0">
                <a:latin typeface="Times New Roman" pitchFamily="18" charset="0"/>
                <a:cs typeface="Times New Roman" pitchFamily="18" charset="0"/>
              </a:rPr>
              <a:t>РГАУ-МСХА имени К.А. Тимирязева..</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Сотрудники отдела во главе с проректором по </a:t>
            </a:r>
            <a:r>
              <a:rPr lang="ru-RU" b="0" dirty="0" smtClean="0">
                <a:latin typeface="Times New Roman" pitchFamily="18" charset="0"/>
                <a:cs typeface="Times New Roman" pitchFamily="18" charset="0"/>
              </a:rPr>
              <a:t>ИД и КТ </a:t>
            </a:r>
            <a:r>
              <a:rPr lang="ru-RU" b="0" dirty="0">
                <a:latin typeface="Times New Roman" pitchFamily="18" charset="0"/>
                <a:cs typeface="Times New Roman" pitchFamily="18" charset="0"/>
              </a:rPr>
              <a:t>Дорофеевым А.Ф</a:t>
            </a:r>
            <a:r>
              <a:rPr lang="ru-RU" b="0" dirty="0" smtClean="0">
                <a:latin typeface="Times New Roman" pitchFamily="18" charset="0"/>
                <a:cs typeface="Times New Roman" pitchFamily="18" charset="0"/>
              </a:rPr>
              <a:t>. провели </a:t>
            </a:r>
            <a:r>
              <a:rPr lang="ru-RU" b="0" dirty="0">
                <a:latin typeface="Times New Roman" pitchFamily="18" charset="0"/>
                <a:cs typeface="Times New Roman" pitchFamily="18" charset="0"/>
              </a:rPr>
              <a:t>встречи с коллегами из других вузов по обмену опытом и совместной </a:t>
            </a:r>
            <a:r>
              <a:rPr lang="ru-RU" b="0" dirty="0" err="1">
                <a:latin typeface="Times New Roman" pitchFamily="18" charset="0"/>
                <a:cs typeface="Times New Roman" pitchFamily="18" charset="0"/>
              </a:rPr>
              <a:t>грантовой</a:t>
            </a:r>
            <a:r>
              <a:rPr lang="ru-RU" b="0" dirty="0">
                <a:latin typeface="Times New Roman" pitchFamily="18" charset="0"/>
                <a:cs typeface="Times New Roman" pitchFamily="18" charset="0"/>
              </a:rPr>
              <a:t> работе (НИУ </a:t>
            </a:r>
            <a:r>
              <a:rPr lang="ru-RU" b="0" dirty="0" err="1">
                <a:latin typeface="Times New Roman" pitchFamily="18" charset="0"/>
                <a:cs typeface="Times New Roman" pitchFamily="18" charset="0"/>
              </a:rPr>
              <a:t>БелГУ</a:t>
            </a:r>
            <a:r>
              <a:rPr lang="ru-RU" b="0" dirty="0">
                <a:latin typeface="Times New Roman" pitchFamily="18" charset="0"/>
                <a:cs typeface="Times New Roman" pitchFamily="18" charset="0"/>
              </a:rPr>
              <a:t>, БГТУ им. Шухова, БИ искусства и культуры). </a:t>
            </a:r>
          </a:p>
          <a:p>
            <a:pPr marL="285750" indent="-285750" algn="just" defTabSz="914400" fontAlgn="auto">
              <a:spcBef>
                <a:spcPts val="0"/>
              </a:spcBef>
              <a:spcAft>
                <a:spcPts val="0"/>
              </a:spcAft>
              <a:buFont typeface="Wingdings" pitchFamily="2" charset="2"/>
              <a:buChar char="ü"/>
              <a:defRPr/>
            </a:pPr>
            <a:r>
              <a:rPr lang="ru-RU" b="0" dirty="0" smtClean="0">
                <a:latin typeface="Times New Roman" pitchFamily="18" charset="0"/>
                <a:cs typeface="Times New Roman" pitchFamily="18" charset="0"/>
              </a:rPr>
              <a:t>Ведущий специалист отдела </a:t>
            </a:r>
            <a:r>
              <a:rPr lang="ru-RU" b="0" dirty="0" err="1" smtClean="0">
                <a:latin typeface="Times New Roman" pitchFamily="18" charset="0"/>
                <a:cs typeface="Times New Roman" pitchFamily="18" charset="0"/>
              </a:rPr>
              <a:t>Навальнева</a:t>
            </a:r>
            <a:r>
              <a:rPr lang="ru-RU" b="0" dirty="0" smtClean="0">
                <a:latin typeface="Times New Roman" pitchFamily="18" charset="0"/>
                <a:cs typeface="Times New Roman" pitchFamily="18" charset="0"/>
              </a:rPr>
              <a:t> И.А.</a:t>
            </a:r>
          </a:p>
          <a:p>
            <a:pPr marL="0" indent="0" algn="just" defTabSz="914400" fontAlgn="auto">
              <a:spcBef>
                <a:spcPts val="0"/>
              </a:spcBef>
              <a:spcAft>
                <a:spcPts val="0"/>
              </a:spcAft>
              <a:buFont typeface="Arial" pitchFamily="34" charset="0"/>
              <a:buNone/>
              <a:defRPr/>
            </a:pPr>
            <a:r>
              <a:rPr lang="ru-RU" b="0" dirty="0" smtClean="0">
                <a:latin typeface="Times New Roman" pitchFamily="18" charset="0"/>
                <a:cs typeface="Times New Roman" pitchFamily="18" charset="0"/>
              </a:rPr>
              <a:t>- </a:t>
            </a:r>
            <a:r>
              <a:rPr lang="ru-RU" b="0" dirty="0">
                <a:latin typeface="Times New Roman" pitchFamily="18" charset="0"/>
                <a:cs typeface="Times New Roman" pitchFamily="18" charset="0"/>
              </a:rPr>
              <a:t>посетила информационную сессию, посвященную программе </a:t>
            </a:r>
            <a:r>
              <a:rPr lang="ru-RU" b="0" dirty="0" err="1">
                <a:latin typeface="Times New Roman" pitchFamily="18" charset="0"/>
                <a:cs typeface="Times New Roman" pitchFamily="18" charset="0"/>
              </a:rPr>
              <a:t>Erasmus</a:t>
            </a:r>
            <a:r>
              <a:rPr lang="ru-RU" b="0" dirty="0">
                <a:latin typeface="Times New Roman" pitchFamily="18" charset="0"/>
                <a:cs typeface="Times New Roman" pitchFamily="18" charset="0"/>
              </a:rPr>
              <a:t>+, проходившую в г. Москва в ФГБОУ ВПО «Московский государственный университет геодезии и картографии (</a:t>
            </a:r>
            <a:r>
              <a:rPr lang="ru-RU" b="0" dirty="0" err="1">
                <a:latin typeface="Times New Roman" pitchFamily="18" charset="0"/>
                <a:cs typeface="Times New Roman" pitchFamily="18" charset="0"/>
              </a:rPr>
              <a:t>МИИГАиК</a:t>
            </a:r>
            <a:r>
              <a:rPr lang="ru-RU" b="0" dirty="0">
                <a:latin typeface="Times New Roman" pitchFamily="18" charset="0"/>
                <a:cs typeface="Times New Roman" pitchFamily="18" charset="0"/>
              </a:rPr>
              <a:t>)».</a:t>
            </a:r>
          </a:p>
          <a:p>
            <a:pPr marL="0" indent="0" algn="just" defTabSz="914400" fontAlgn="auto">
              <a:spcBef>
                <a:spcPts val="0"/>
              </a:spcBef>
              <a:spcAft>
                <a:spcPts val="0"/>
              </a:spcAft>
              <a:buFont typeface="Arial" pitchFamily="34" charset="0"/>
              <a:buNone/>
              <a:defRPr/>
            </a:pPr>
            <a:r>
              <a:rPr lang="ru-RU" b="0" dirty="0">
                <a:latin typeface="Times New Roman" pitchFamily="18" charset="0"/>
                <a:cs typeface="Times New Roman" pitchFamily="18" charset="0"/>
              </a:rPr>
              <a:t>- участвовала в Салоне-выставке по изобретениям и инновационным технологиям «Архимед», а также научно-практической конференции «Патентно-информационные ресурсы инновационного развития экономики России», по вопросам интеллектуальной собственности, организации </a:t>
            </a:r>
            <a:r>
              <a:rPr lang="ru-RU" b="0" dirty="0" err="1">
                <a:latin typeface="Times New Roman" pitchFamily="18" charset="0"/>
                <a:cs typeface="Times New Roman" pitchFamily="18" charset="0"/>
              </a:rPr>
              <a:t>МИПов</a:t>
            </a:r>
            <a:r>
              <a:rPr lang="ru-RU" b="0" dirty="0">
                <a:latin typeface="Times New Roman" pitchFamily="18" charset="0"/>
                <a:cs typeface="Times New Roman" pitchFamily="18" charset="0"/>
              </a:rPr>
              <a:t> и др. (г. Москва).</a:t>
            </a:r>
          </a:p>
          <a:p>
            <a:pPr marL="285750" indent="-285750" algn="just" defTabSz="914400" fontAlgn="auto">
              <a:spcBef>
                <a:spcPts val="0"/>
              </a:spcBef>
              <a:spcAft>
                <a:spcPts val="0"/>
              </a:spcAft>
              <a:buFont typeface="Wingdings" pitchFamily="2" charset="2"/>
              <a:buChar char="ü"/>
              <a:defRPr/>
            </a:pPr>
            <a:r>
              <a:rPr lang="ru-RU" b="0" dirty="0">
                <a:latin typeface="Times New Roman" pitchFamily="18" charset="0"/>
                <a:cs typeface="Times New Roman" pitchFamily="18" charset="0"/>
              </a:rPr>
              <a:t>В рамках внедрения инновационных научно-образовательных технологий организована и осуществлена поездка в рыбхоз (с. Великомихайловка </a:t>
            </a:r>
            <a:r>
              <a:rPr lang="ru-RU" b="0" dirty="0" err="1">
                <a:latin typeface="Times New Roman" pitchFamily="18" charset="0"/>
                <a:cs typeface="Times New Roman" pitchFamily="18" charset="0"/>
              </a:rPr>
              <a:t>Новооскольского</a:t>
            </a:r>
            <a:r>
              <a:rPr lang="ru-RU" b="0" dirty="0">
                <a:latin typeface="Times New Roman" pitchFamily="18" charset="0"/>
                <a:cs typeface="Times New Roman" pitchFamily="18" charset="0"/>
              </a:rPr>
              <a:t> района) в со студентами технологического факультета для ознакомления с новыми технологиями инкубации икры рыб (Литвинов Ю.Н</a:t>
            </a:r>
            <a:r>
              <a:rPr lang="ru-RU" b="0" dirty="0" smtClean="0">
                <a:latin typeface="Times New Roman" pitchFamily="18" charset="0"/>
                <a:cs typeface="Times New Roman" pitchFamily="18" charset="0"/>
              </a:rPr>
              <a:t>.).</a:t>
            </a:r>
            <a:endParaRPr lang="ru-RU" b="0" dirty="0">
              <a:latin typeface="Times New Roman" pitchFamily="18" charset="0"/>
              <a:cs typeface="Times New Roman" pitchFamily="18" charset="0"/>
            </a:endParaRPr>
          </a:p>
        </p:txBody>
      </p:sp>
      <p:sp>
        <p:nvSpPr>
          <p:cNvPr id="4" name="Пятиугольник 3"/>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333375"/>
            <a:ext cx="8642350" cy="358775"/>
          </a:xfrm>
        </p:spPr>
        <p:txBody>
          <a:bodyPr/>
          <a:lstStyle/>
          <a:p>
            <a:pPr algn="ctr" defTabSz="914400" fontAlgn="auto">
              <a:spcAft>
                <a:spcPts val="0"/>
              </a:spcAft>
              <a:defRPr/>
            </a:pP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Заявочная активность лабораторий академии в 2014 </a:t>
            </a:r>
            <a:r>
              <a:rPr lang="ru-RU" sz="2000" b="1" cap="none" dirty="0" smtClean="0">
                <a:effectLst>
                  <a:outerShdw blurRad="38100" dist="38100" dir="2700000" algn="tl">
                    <a:srgbClr val="000000">
                      <a:alpha val="43137"/>
                    </a:srgbClr>
                  </a:outerShdw>
                </a:effectLst>
                <a:latin typeface="Times New Roman" pitchFamily="18" charset="0"/>
                <a:cs typeface="Times New Roman" pitchFamily="18" charset="0"/>
              </a:rPr>
              <a:t>г.</a:t>
            </a:r>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3577943756"/>
              </p:ext>
            </p:extLst>
          </p:nvPr>
        </p:nvGraphicFramePr>
        <p:xfrm>
          <a:off x="107504" y="1052736"/>
          <a:ext cx="8905440" cy="5486400"/>
        </p:xfrm>
        <a:graphic>
          <a:graphicData uri="http://schemas.openxmlformats.org/drawingml/2006/table">
            <a:tbl>
              <a:tblPr firstRow="1" firstCol="1" bandRow="1">
                <a:tableStyleId>{00A15C55-8517-42AA-B614-E9B94910E393}</a:tableStyleId>
              </a:tblPr>
              <a:tblGrid>
                <a:gridCol w="875945"/>
                <a:gridCol w="7348660"/>
                <a:gridCol w="680835"/>
              </a:tblGrid>
              <a:tr h="181395">
                <a:tc>
                  <a:txBody>
                    <a:bodyPr/>
                    <a:lstStyle/>
                    <a:p>
                      <a:pPr algn="ctr">
                        <a:spcAft>
                          <a:spcPts val="0"/>
                        </a:spcAft>
                      </a:pPr>
                      <a:r>
                        <a:rPr lang="ru-RU" sz="1200" dirty="0" smtClean="0">
                          <a:effectLst/>
                        </a:rPr>
                        <a:t>Факультет</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rPr>
                        <a:t>Наименование</a:t>
                      </a:r>
                      <a:r>
                        <a:rPr lang="ru-RU" sz="1200" baseline="0" dirty="0" smtClean="0">
                          <a:effectLst/>
                        </a:rPr>
                        <a:t> лаборатории</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rPr>
                        <a:t>Кол-во заявок</a:t>
                      </a:r>
                      <a:endParaRPr lang="ru-RU" sz="1200" dirty="0">
                        <a:effectLst/>
                        <a:latin typeface="Times New Roman" pitchFamily="18" charset="0"/>
                        <a:ea typeface="Calibri"/>
                        <a:cs typeface="Times New Roman" pitchFamily="18" charset="0"/>
                      </a:endParaRPr>
                    </a:p>
                  </a:txBody>
                  <a:tcPr marL="46291" marR="46291" marT="0" marB="0" anchor="ctr"/>
                </a:tc>
              </a:tr>
              <a:tr h="0">
                <a:tc rowSpan="4">
                  <a:txBody>
                    <a:bodyPr/>
                    <a:lstStyle/>
                    <a:p>
                      <a:pPr algn="ctr">
                        <a:spcAft>
                          <a:spcPts val="0"/>
                        </a:spcAft>
                      </a:pPr>
                      <a:r>
                        <a:rPr lang="ru-RU" sz="1200" dirty="0" smtClean="0">
                          <a:effectLst/>
                        </a:rPr>
                        <a:t>ФВМ</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dk1"/>
                          </a:solidFill>
                          <a:effectLst/>
                          <a:latin typeface="Times New Roman" pitchFamily="18" charset="0"/>
                          <a:ea typeface="Calibri"/>
                          <a:cs typeface="Times New Roman" pitchFamily="18" charset="0"/>
                        </a:rPr>
                        <a:t>Лаборатория по изучению инфекционных и инвазионных заболеваний и апробаций ветеринарных препаратов</a:t>
                      </a: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4</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Лаборатория техногенных болезней сельскохозяйственных животных</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7</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Лаборатория птицеводства</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0</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Изучения регуляций физиологических функций организма и </a:t>
                      </a:r>
                      <a:r>
                        <a:rPr lang="ru-RU" sz="1200" kern="1200" dirty="0" err="1" smtClean="0">
                          <a:solidFill>
                            <a:schemeClr val="dk1"/>
                          </a:solidFill>
                          <a:effectLst/>
                          <a:latin typeface="Times New Roman" pitchFamily="18" charset="0"/>
                          <a:ea typeface="Calibri"/>
                          <a:cs typeface="Times New Roman" pitchFamily="18" charset="0"/>
                        </a:rPr>
                        <a:t>фармакокоррекция</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Times New Roman" pitchFamily="18" charset="0"/>
                          <a:ea typeface="Calibri"/>
                          <a:cs typeface="Times New Roman" pitchFamily="18" charset="0"/>
                        </a:rPr>
                        <a:t>0</a:t>
                      </a:r>
                      <a:endParaRPr lang="ru-RU" sz="1200" kern="1200" dirty="0">
                        <a:solidFill>
                          <a:schemeClr val="dk1"/>
                        </a:solidFill>
                        <a:effectLst/>
                        <a:latin typeface="Times New Roman" pitchFamily="18" charset="0"/>
                        <a:ea typeface="Calibri"/>
                        <a:cs typeface="Times New Roman" pitchFamily="18" charset="0"/>
                      </a:endParaRPr>
                    </a:p>
                  </a:txBody>
                  <a:tcPr marL="46291" marR="46291" marT="0" marB="0" anchor="ctr"/>
                </a:tc>
              </a:tr>
              <a:tr h="0">
                <a:tc rowSpan="7">
                  <a:txBody>
                    <a:bodyPr/>
                    <a:lstStyle/>
                    <a:p>
                      <a:pPr algn="ctr">
                        <a:spcAft>
                          <a:spcPts val="0"/>
                        </a:spcAft>
                      </a:pPr>
                      <a:r>
                        <a:rPr lang="ru-RU" sz="1200" dirty="0" smtClean="0">
                          <a:effectLst/>
                          <a:latin typeface="Times New Roman" pitchFamily="18" charset="0"/>
                          <a:ea typeface="Calibri"/>
                          <a:cs typeface="Times New Roman" pitchFamily="18" charset="0"/>
                        </a:rPr>
                        <a:t>ТФ</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 по исследованию сырья и разработке продуктов животного происхождения</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2</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 свиноводства в колхозе имени Фрунзе</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3</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Технологии производства и переработки сельскохозяйственной продукции</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4</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 промышленного производства молока и мяса КРС</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4</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 кролиководства</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a:t>
                      </a:r>
                      <a:r>
                        <a:rPr lang="ru-RU" sz="1200" baseline="0" dirty="0" smtClean="0">
                          <a:effectLst/>
                          <a:latin typeface="Times New Roman" pitchFamily="18" charset="0"/>
                          <a:ea typeface="Calibri"/>
                          <a:cs typeface="Times New Roman" pitchFamily="18" charset="0"/>
                        </a:rPr>
                        <a:t> овцеводства</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a:t>
                      </a:r>
                      <a:r>
                        <a:rPr lang="ru-RU" sz="1200" baseline="0" dirty="0" smtClean="0">
                          <a:effectLst/>
                          <a:latin typeface="Times New Roman" pitchFamily="18" charset="0"/>
                          <a:ea typeface="Calibri"/>
                          <a:cs typeface="Times New Roman" pitchFamily="18" charset="0"/>
                        </a:rPr>
                        <a:t> птицеводства</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104732">
                <a:tc rowSpan="3">
                  <a:txBody>
                    <a:bodyPr/>
                    <a:lstStyle/>
                    <a:p>
                      <a:pPr algn="ctr">
                        <a:spcAft>
                          <a:spcPts val="0"/>
                        </a:spcAft>
                      </a:pPr>
                      <a:r>
                        <a:rPr lang="ru-RU" sz="1200" dirty="0" smtClean="0">
                          <a:effectLst/>
                          <a:latin typeface="Times New Roman" pitchFamily="18" charset="0"/>
                          <a:ea typeface="Calibri"/>
                          <a:cs typeface="Times New Roman" pitchFamily="18" charset="0"/>
                        </a:rPr>
                        <a:t>ЭФ</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 учетно-аналитической и финансовой деятельности</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3</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Times New Roman" pitchFamily="18" charset="0"/>
                          <a:ea typeface="Calibri"/>
                          <a:cs typeface="Times New Roman" pitchFamily="18" charset="0"/>
                        </a:rPr>
                        <a:t>Лаборатория гуманитарных и общественных наук</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1</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ea typeface="Calibri"/>
                          <a:cs typeface="Times New Roman" pitchFamily="18" charset="0"/>
                        </a:rPr>
                        <a:t>Лаборатория информатизации в АПК</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99868">
                <a:tc rowSpan="6">
                  <a:txBody>
                    <a:bodyPr/>
                    <a:lstStyle/>
                    <a:p>
                      <a:pPr algn="ctr">
                        <a:spcAft>
                          <a:spcPts val="0"/>
                        </a:spcAft>
                      </a:pPr>
                      <a:r>
                        <a:rPr lang="ru-RU" sz="1200" dirty="0" smtClean="0">
                          <a:effectLst/>
                          <a:latin typeface="Times New Roman" pitchFamily="18" charset="0"/>
                          <a:ea typeface="Calibri"/>
                          <a:cs typeface="Times New Roman" pitchFamily="18" charset="0"/>
                        </a:rPr>
                        <a:t>АФ</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algn="l">
                        <a:spcAft>
                          <a:spcPts val="0"/>
                        </a:spcAft>
                      </a:pPr>
                      <a:r>
                        <a:rPr lang="ru-RU" sz="1200" dirty="0" smtClean="0">
                          <a:solidFill>
                            <a:schemeClr val="tx1"/>
                          </a:solidFill>
                          <a:effectLst/>
                          <a:latin typeface="Times New Roman" pitchFamily="18" charset="0"/>
                          <a:ea typeface="Calibri"/>
                          <a:cs typeface="Times New Roman" pitchFamily="18" charset="0"/>
                        </a:rPr>
                        <a:t>Лаборатория систем земледелия и агрохимии</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algn="l">
                        <a:spcAft>
                          <a:spcPts val="0"/>
                        </a:spcAft>
                      </a:pPr>
                      <a:r>
                        <a:rPr lang="ru-RU" sz="1200" dirty="0" smtClean="0">
                          <a:solidFill>
                            <a:schemeClr val="tx1"/>
                          </a:solidFill>
                          <a:effectLst/>
                          <a:latin typeface="Times New Roman" pitchFamily="18" charset="0"/>
                          <a:ea typeface="Calibri"/>
                          <a:cs typeface="Times New Roman" pitchFamily="18" charset="0"/>
                        </a:rPr>
                        <a:t>Лаборатория селекции, семеноводства и растениеводства</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algn="l">
                        <a:spcAft>
                          <a:spcPts val="0"/>
                        </a:spcAft>
                      </a:pPr>
                      <a:r>
                        <a:rPr lang="ru-RU" sz="1200" dirty="0" smtClean="0">
                          <a:solidFill>
                            <a:schemeClr val="tx1"/>
                          </a:solidFill>
                          <a:effectLst/>
                          <a:latin typeface="Times New Roman" pitchFamily="18" charset="0"/>
                          <a:ea typeface="Calibri"/>
                          <a:cs typeface="Times New Roman" pitchFamily="18" charset="0"/>
                        </a:rPr>
                        <a:t>Лаборатория биотехнологических исследований</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1</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algn="l">
                        <a:spcAft>
                          <a:spcPts val="0"/>
                        </a:spcAft>
                      </a:pPr>
                      <a:r>
                        <a:rPr lang="ru-RU" sz="1200" dirty="0" smtClean="0">
                          <a:solidFill>
                            <a:schemeClr val="tx1"/>
                          </a:solidFill>
                          <a:effectLst/>
                          <a:latin typeface="Times New Roman" pitchFamily="18" charset="0"/>
                          <a:ea typeface="Calibri"/>
                          <a:cs typeface="Times New Roman" pitchFamily="18" charset="0"/>
                        </a:rPr>
                        <a:t>Лаборатория ландшафтного проектирования</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algn="l">
                        <a:spcAft>
                          <a:spcPts val="0"/>
                        </a:spcAft>
                      </a:pPr>
                      <a:r>
                        <a:rPr lang="ru-RU" sz="1200" dirty="0" smtClean="0">
                          <a:solidFill>
                            <a:schemeClr val="tx1"/>
                          </a:solidFill>
                          <a:effectLst/>
                          <a:latin typeface="Times New Roman" pitchFamily="18" charset="0"/>
                          <a:ea typeface="Calibri"/>
                          <a:cs typeface="Times New Roman" pitchFamily="18" charset="0"/>
                        </a:rPr>
                        <a:t>Лаборатория экологического мониторинга.</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0">
                <a:tc vMerge="1">
                  <a:txBody>
                    <a:bodyPr/>
                    <a:lstStyle/>
                    <a:p>
                      <a:endParaRPr lang="ru-RU"/>
                    </a:p>
                  </a:txBody>
                  <a:tcPr/>
                </a:tc>
                <a:tc>
                  <a:txBody>
                    <a:bodyPr/>
                    <a:lstStyle/>
                    <a:p>
                      <a:pPr algn="l">
                        <a:spcAft>
                          <a:spcPts val="0"/>
                        </a:spcAft>
                      </a:pPr>
                      <a:r>
                        <a:rPr lang="ru-RU" sz="1200" dirty="0" smtClean="0">
                          <a:solidFill>
                            <a:schemeClr val="tx1"/>
                          </a:solidFill>
                          <a:effectLst/>
                          <a:latin typeface="Times New Roman" pitchFamily="18" charset="0"/>
                          <a:ea typeface="Calibri"/>
                          <a:cs typeface="Times New Roman" pitchFamily="18" charset="0"/>
                        </a:rPr>
                        <a:t>Лаборатория гуманитарных и общественных наук</a:t>
                      </a:r>
                      <a:endParaRPr lang="ru-RU" sz="1200" dirty="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137023">
                <a:tc rowSpan="4">
                  <a:txBody>
                    <a:bodyPr/>
                    <a:lstStyle/>
                    <a:p>
                      <a:pPr algn="ctr">
                        <a:spcAft>
                          <a:spcPts val="0"/>
                        </a:spcAft>
                      </a:pPr>
                      <a:r>
                        <a:rPr lang="ru-RU" sz="1200" dirty="0" smtClean="0">
                          <a:effectLst/>
                          <a:latin typeface="Times New Roman" pitchFamily="18" charset="0"/>
                          <a:ea typeface="Calibri"/>
                          <a:cs typeface="Times New Roman" pitchFamily="18" charset="0"/>
                        </a:rPr>
                        <a:t>ИФ</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ea typeface="Calibri"/>
                          <a:cs typeface="Times New Roman" pitchFamily="18" charset="0"/>
                        </a:rPr>
                        <a:t>Лаборатория разработки эффективных средств эксплуатации, диагностирования, технического обслуживания, ремонта, восстановления и модернизации автотракторной и транспортно-технологической сельскохозяйственной техники</a:t>
                      </a: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137023">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ea typeface="Calibri"/>
                          <a:cs typeface="Times New Roman" pitchFamily="18" charset="0"/>
                        </a:rPr>
                        <a:t>Лаборатория исследования и разработки технологий и средств механизации сельского хозяйства</a:t>
                      </a: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137023">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ea typeface="Calibri"/>
                          <a:cs typeface="Times New Roman" pitchFamily="18" charset="0"/>
                        </a:rPr>
                        <a:t>Лаборатория исследования и разработки технологий и средств использования нетрадиционных источников энергообеспечения в АПК</a:t>
                      </a: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155376">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effectLst/>
                          <a:latin typeface="Times New Roman" pitchFamily="18" charset="0"/>
                          <a:ea typeface="Calibri"/>
                          <a:cs typeface="Times New Roman" pitchFamily="18" charset="0"/>
                        </a:rPr>
                        <a:t>Лаборатория исследования надежности и эффективности процессов, машин и оборудования в АПК</a:t>
                      </a: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r h="155376">
                <a:tc>
                  <a:txBody>
                    <a:bodyPr/>
                    <a:lstStyle/>
                    <a:p>
                      <a:pPr algn="ctr">
                        <a:spcAft>
                          <a:spcPts val="0"/>
                        </a:spcAft>
                      </a:pPr>
                      <a:r>
                        <a:rPr lang="ru-RU" sz="1200" dirty="0" smtClean="0">
                          <a:effectLst/>
                          <a:latin typeface="Times New Roman" pitchFamily="18" charset="0"/>
                          <a:ea typeface="Calibri"/>
                          <a:cs typeface="Times New Roman" pitchFamily="18" charset="0"/>
                        </a:rPr>
                        <a:t>СПО</a:t>
                      </a:r>
                      <a:endParaRPr lang="ru-RU" sz="1200" dirty="0">
                        <a:effectLst/>
                        <a:latin typeface="Times New Roman" pitchFamily="18" charset="0"/>
                        <a:ea typeface="Calibri"/>
                        <a:cs typeface="Times New Roman" pitchFamily="18" charset="0"/>
                      </a:endParaRPr>
                    </a:p>
                  </a:txBody>
                  <a:tcPr marL="46291" marR="4629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dirty="0" smtClean="0">
                        <a:solidFill>
                          <a:schemeClr val="tx1"/>
                        </a:solidFill>
                        <a:effectLst/>
                        <a:latin typeface="Times New Roman" pitchFamily="18" charset="0"/>
                        <a:ea typeface="Calibri"/>
                        <a:cs typeface="Times New Roman" pitchFamily="18" charset="0"/>
                      </a:endParaRPr>
                    </a:p>
                  </a:txBody>
                  <a:tcPr marL="46291" marR="46291" marT="0" marB="0" anchor="ctr"/>
                </a:tc>
                <a:tc>
                  <a:txBody>
                    <a:bodyPr/>
                    <a:lstStyle/>
                    <a:p>
                      <a:pPr algn="ctr">
                        <a:spcAft>
                          <a:spcPts val="0"/>
                        </a:spcAft>
                      </a:pPr>
                      <a:r>
                        <a:rPr lang="ru-RU" sz="1200" dirty="0" smtClean="0">
                          <a:effectLst/>
                          <a:latin typeface="Times New Roman" pitchFamily="18" charset="0"/>
                          <a:ea typeface="Calibri"/>
                          <a:cs typeface="Times New Roman" pitchFamily="18" charset="0"/>
                        </a:rPr>
                        <a:t>0</a:t>
                      </a:r>
                      <a:endParaRPr lang="ru-RU" sz="1200" dirty="0">
                        <a:effectLst/>
                        <a:latin typeface="Times New Roman" pitchFamily="18" charset="0"/>
                        <a:ea typeface="Calibri"/>
                        <a:cs typeface="Times New Roman" pitchFamily="18" charset="0"/>
                      </a:endParaRPr>
                    </a:p>
                  </a:txBody>
                  <a:tcPr marL="46291" marR="46291" marT="0" marB="0" anchor="ctr"/>
                </a:tc>
              </a:tr>
            </a:tbl>
          </a:graphicData>
        </a:graphic>
      </p:graphicFrame>
      <p:sp>
        <p:nvSpPr>
          <p:cNvPr id="6" name="Пятиугольник 5"/>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333375"/>
            <a:ext cx="8642350" cy="358775"/>
          </a:xfrm>
        </p:spPr>
        <p:txBody>
          <a:bodyPr/>
          <a:lstStyle/>
          <a:p>
            <a:pPr algn="ctr" defTabSz="914400" fontAlgn="auto">
              <a:spcAft>
                <a:spcPts val="0"/>
              </a:spcAft>
              <a:defRPr/>
            </a:pP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Заявочная активность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факультетов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академии в 2014 </a:t>
            </a:r>
            <a:r>
              <a:rPr lang="ru-RU" sz="2000" b="1" cap="none" dirty="0" smtClean="0">
                <a:effectLst>
                  <a:outerShdw blurRad="38100" dist="38100" dir="2700000" algn="tl">
                    <a:srgbClr val="000000">
                      <a:alpha val="43137"/>
                    </a:srgbClr>
                  </a:outerShdw>
                </a:effectLst>
                <a:latin typeface="Times New Roman" pitchFamily="18" charset="0"/>
                <a:cs typeface="Times New Roman" pitchFamily="18" charset="0"/>
              </a:rPr>
              <a:t>г.</a:t>
            </a:r>
            <a:endParaRPr lang="ru-RU" sz="2000" dirty="0"/>
          </a:p>
        </p:txBody>
      </p:sp>
      <p:sp>
        <p:nvSpPr>
          <p:cNvPr id="6" name="Пятиугольник 5"/>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7</a:t>
            </a:r>
          </a:p>
        </p:txBody>
      </p:sp>
      <p:graphicFrame>
        <p:nvGraphicFramePr>
          <p:cNvPr id="7" name="Диаграмма 6"/>
          <p:cNvGraphicFramePr>
            <a:graphicFrameLocks/>
          </p:cNvGraphicFramePr>
          <p:nvPr>
            <p:extLst>
              <p:ext uri="{D42A27DB-BD31-4B8C-83A1-F6EECF244321}">
                <p14:modId xmlns:p14="http://schemas.microsoft.com/office/powerpoint/2010/main" val="2631173490"/>
              </p:ext>
            </p:extLst>
          </p:nvPr>
        </p:nvGraphicFramePr>
        <p:xfrm>
          <a:off x="611560" y="1268760"/>
          <a:ext cx="7560840"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95288" y="188913"/>
            <a:ext cx="8497887" cy="708025"/>
          </a:xfrm>
          <a:prstGeom prst="rect">
            <a:avLst/>
          </a:prstGeom>
        </p:spPr>
        <p:txBody>
          <a:bodyPr>
            <a:spAutoFit/>
          </a:bodyPr>
          <a:lstStyle/>
          <a:p>
            <a:pPr algn="ctr" defTabSz="914400" fontAlgn="auto">
              <a:spcBef>
                <a:spcPts val="0"/>
              </a:spcBef>
              <a:spcAft>
                <a:spcPts val="0"/>
              </a:spcAft>
              <a:defRPr/>
            </a:pPr>
            <a:r>
              <a:rPr lang="ru-RU" sz="2000" b="1" dirty="0">
                <a:effectLst>
                  <a:outerShdw blurRad="38100" dist="38100" dir="2700000" algn="tl">
                    <a:srgbClr val="000000">
                      <a:alpha val="43137"/>
                    </a:srgbClr>
                  </a:outerShdw>
                </a:effectLst>
                <a:latin typeface="Times New Roman" pitchFamily="18" charset="0"/>
                <a:cs typeface="Times New Roman" pitchFamily="18" charset="0"/>
              </a:rPr>
              <a:t>КОЛИЧЕСТВО ПОДАННЫХ ЗАЯВОК НА ГРАНТЫ</a:t>
            </a:r>
            <a:br>
              <a:rPr lang="ru-RU" sz="2000" b="1" dirty="0">
                <a:effectLst>
                  <a:outerShdw blurRad="38100" dist="38100" dir="2700000" algn="tl">
                    <a:srgbClr val="000000">
                      <a:alpha val="43137"/>
                    </a:srgbClr>
                  </a:outerShdw>
                </a:effectLst>
                <a:latin typeface="Times New Roman" pitchFamily="18" charset="0"/>
                <a:cs typeface="Times New Roman" pitchFamily="18" charset="0"/>
              </a:rPr>
            </a:br>
            <a:r>
              <a:rPr lang="ru-RU" sz="2000" b="1" dirty="0">
                <a:effectLst>
                  <a:outerShdw blurRad="38100" dist="38100" dir="2700000" algn="tl">
                    <a:srgbClr val="000000">
                      <a:alpha val="43137"/>
                    </a:srgbClr>
                  </a:outerShdw>
                </a:effectLst>
                <a:latin typeface="Times New Roman" pitchFamily="18" charset="0"/>
                <a:cs typeface="Times New Roman" pitchFamily="18" charset="0"/>
              </a:rPr>
              <a:t>И КОНКУРСЫ В 2014г.</a:t>
            </a:r>
          </a:p>
        </p:txBody>
      </p:sp>
      <p:graphicFrame>
        <p:nvGraphicFramePr>
          <p:cNvPr id="5" name="Диаграмма 4"/>
          <p:cNvGraphicFramePr>
            <a:graphicFrameLocks/>
          </p:cNvGraphicFramePr>
          <p:nvPr>
            <p:extLst>
              <p:ext uri="{D42A27DB-BD31-4B8C-83A1-F6EECF244321}">
                <p14:modId xmlns:p14="http://schemas.microsoft.com/office/powerpoint/2010/main" val="2023272297"/>
              </p:ext>
            </p:extLst>
          </p:nvPr>
        </p:nvGraphicFramePr>
        <p:xfrm>
          <a:off x="179512" y="1268761"/>
          <a:ext cx="8712967"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ятиугольник 5"/>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188913"/>
            <a:ext cx="8642350" cy="647700"/>
          </a:xfrm>
        </p:spPr>
        <p:txBody>
          <a:bodyPr/>
          <a:lstStyle/>
          <a:p>
            <a:pPr algn="ctr" defTabSz="914400" fontAlgn="auto">
              <a:spcAft>
                <a:spcPts val="0"/>
              </a:spcAft>
              <a:defRPr/>
            </a:pP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Участие в заявочных компаниях преподавателей академии </a:t>
            </a:r>
            <a:r>
              <a:rPr lang="ru-RU" sz="2000" b="1" dirty="0">
                <a:effectLst>
                  <a:outerShdw blurRad="38100" dist="38100" dir="2700000" algn="tl">
                    <a:srgbClr val="000000">
                      <a:alpha val="43137"/>
                    </a:srgbClr>
                  </a:outerShdw>
                </a:effectLst>
                <a:latin typeface="Times New Roman" pitchFamily="18" charset="0"/>
                <a:cs typeface="Times New Roman" pitchFamily="18" charset="0"/>
              </a:rPr>
              <a:t>В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2014 </a:t>
            </a:r>
            <a:r>
              <a:rPr lang="ru-RU" sz="2000" b="1" cap="none" dirty="0" smtClean="0">
                <a:effectLst>
                  <a:outerShdw blurRad="38100" dist="38100" dir="2700000" algn="tl">
                    <a:srgbClr val="000000">
                      <a:alpha val="43137"/>
                    </a:srgbClr>
                  </a:outerShdw>
                </a:effectLst>
                <a:latin typeface="Times New Roman" pitchFamily="18" charset="0"/>
                <a:cs typeface="Times New Roman" pitchFamily="18" charset="0"/>
              </a:rPr>
              <a:t>г</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000" dirty="0"/>
          </a:p>
        </p:txBody>
      </p:sp>
      <p:graphicFrame>
        <p:nvGraphicFramePr>
          <p:cNvPr id="23598" name="Group 46"/>
          <p:cNvGraphicFramePr>
            <a:graphicFrameLocks noGrp="1"/>
          </p:cNvGraphicFramePr>
          <p:nvPr>
            <p:extLst>
              <p:ext uri="{D42A27DB-BD31-4B8C-83A1-F6EECF244321}">
                <p14:modId xmlns:p14="http://schemas.microsoft.com/office/powerpoint/2010/main" val="3027156932"/>
              </p:ext>
            </p:extLst>
          </p:nvPr>
        </p:nvGraphicFramePr>
        <p:xfrm>
          <a:off x="179512" y="1268760"/>
          <a:ext cx="8784975" cy="5107940"/>
        </p:xfrm>
        <a:graphic>
          <a:graphicData uri="http://schemas.openxmlformats.org/drawingml/2006/table">
            <a:tbl>
              <a:tblPr/>
              <a:tblGrid>
                <a:gridCol w="2498066"/>
                <a:gridCol w="4990766"/>
                <a:gridCol w="1296143"/>
              </a:tblGrid>
              <a:tr h="350838">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Фонд/Грантовая программа</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6291" marR="4629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Ф.И.О.</a:t>
                      </a:r>
                    </a:p>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(кол-во поданных заявок)</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6291" marR="4629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Общее кол-во участников</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6291" marR="4629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06E94"/>
                    </a:solidFill>
                  </a:tcPr>
                </a:tc>
              </a:tr>
              <a:tr h="209550">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Российский научный фонд</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Головко Н.Г. (1), Коваленко А.М.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r>
              <a:tr h="368300">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Федеральная целевая программа</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Коваленко А.М.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r>
              <a:tr h="342900">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Конкурс инноваций в области образования</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Григоренко М.Ю.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r>
              <a:tr h="390525">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Международный научный фонд экономических исследований академика Н.П. Федоренко</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Ломазов В.А. (1), Петросов Д.А.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r>
              <a:tr h="901700">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err="1" smtClean="0">
                          <a:ln>
                            <a:noFill/>
                          </a:ln>
                          <a:solidFill>
                            <a:srgbClr val="FFFFFF"/>
                          </a:solidFill>
                          <a:effectLst/>
                          <a:latin typeface="Times New Roman" pitchFamily="18" charset="0"/>
                          <a:cs typeface="Times New Roman" pitchFamily="18" charset="0"/>
                        </a:rPr>
                        <a:t>Агробиотех</a:t>
                      </a:r>
                      <a:endParaRPr kumimoji="0" lang="ru-RU" sz="13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Олива Т.В. (1), Мирошниченко (1), Смуров С.И. (1), Салатникова Н.П. (1), Коваленко А.М. (1), Волощенко Л.В. (1), Котлярова Е.Г. (1), Колесников А.В. (3), Добрунова А.И. (1), Кролевец А.А. (3), Азаров А.Б. (1), Литвинов Ю.Н. (1), Навальнева И.А. (2), Ломазов В.А.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rgbClr val="000000"/>
                          </a:solidFill>
                          <a:effectLst/>
                          <a:latin typeface="Times New Roman" pitchFamily="18" charset="0"/>
                          <a:cs typeface="Times New Roman" pitchFamily="18" charset="0"/>
                        </a:rPr>
                        <a:t>14</a:t>
                      </a:r>
                      <a:endParaRPr kumimoji="0" lang="ru-RU" sz="13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r>
              <a:tr h="255588">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Российский фонд фундаментальных исследований</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Ломазов В.А. (3), Дюкарев Ю.М. (1), Петросов Д.А.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r>
              <a:tr h="0">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cs typeface="Times New Roman" pitchFamily="18" charset="0"/>
                        </a:rPr>
                        <a:t>Областной грант Правительства Белгородской области</a:t>
                      </a:r>
                      <a:endPar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Азаров В.Б. (1), Зуев Н.П. (1), Кролевец А.А. (1),</a:t>
                      </a:r>
                      <a:br>
                        <a:rPr kumimoji="0" lang="ru-RU" sz="1300" b="0" i="0" u="none" strike="noStrike" cap="none" normalizeH="0" baseline="0" smtClean="0">
                          <a:ln>
                            <a:noFill/>
                          </a:ln>
                          <a:solidFill>
                            <a:srgbClr val="000000"/>
                          </a:solidFill>
                          <a:effectLst/>
                          <a:latin typeface="Times New Roman" pitchFamily="18" charset="0"/>
                          <a:cs typeface="Times New Roman" pitchFamily="18" charset="0"/>
                        </a:rPr>
                      </a:b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Литвинов Ю.Н. (1)</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5DC"/>
                    </a:solidFill>
                  </a:tcPr>
                </a:tc>
              </a:tr>
              <a:tr h="277813">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FFFF"/>
                          </a:solidFill>
                          <a:effectLst/>
                          <a:latin typeface="Times New Roman" pitchFamily="18" charset="0"/>
                          <a:ea typeface="Calibri" pitchFamily="34" charset="0"/>
                          <a:cs typeface="Times New Roman" pitchFamily="18" charset="0"/>
                        </a:rPr>
                        <a:t>Российской гуманитарный научный фонд</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06E94"/>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Бреславец П.И. (1), Колесников А.В. (1), Головко (1), Шварев Е.В. (2)</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5</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EF"/>
                    </a:solidFill>
                  </a:tcPr>
                </a:tc>
              </a:tr>
            </a:tbl>
          </a:graphicData>
        </a:graphic>
      </p:graphicFrame>
      <p:sp>
        <p:nvSpPr>
          <p:cNvPr id="5" name="Пятиугольник 4"/>
          <p:cNvSpPr/>
          <p:nvPr/>
        </p:nvSpPr>
        <p:spPr>
          <a:xfrm rot="5400000">
            <a:off x="8509620" y="100023"/>
            <a:ext cx="764704" cy="504056"/>
          </a:xfrm>
          <a:prstGeom prst="homePlate">
            <a:avLst/>
          </a:prstGeom>
        </p:spPr>
        <p:style>
          <a:lnRef idx="1">
            <a:schemeClr val="accent2"/>
          </a:lnRef>
          <a:fillRef idx="2">
            <a:schemeClr val="accent2"/>
          </a:fillRef>
          <a:effectRef idx="1">
            <a:schemeClr val="accent2"/>
          </a:effectRef>
          <a:fontRef idx="minor">
            <a:schemeClr val="dk1"/>
          </a:fontRef>
        </p:style>
        <p:txBody>
          <a:bodyPr vert="vert270" anchor="ctr"/>
          <a:lstStyle/>
          <a:p>
            <a:pPr algn="ctr" defTabSz="914400" fontAlgn="auto">
              <a:spcBef>
                <a:spcPts val="0"/>
              </a:spcBef>
              <a:spcAft>
                <a:spcPts val="0"/>
              </a:spcAft>
              <a:defRPr/>
            </a:pPr>
            <a:r>
              <a:rPr lang="ru-RU" b="1" dirty="0"/>
              <a:t>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Angles</Template>
  <TotalTime>936</TotalTime>
  <Words>1842</Words>
  <Application>Microsoft Office PowerPoint</Application>
  <PresentationFormat>Экран (4:3)</PresentationFormat>
  <Paragraphs>245</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Углы</vt:lpstr>
      <vt:lpstr>Министерство сельского хозяйства Российской Федерации Федеральное государственное бюджетное образовательное учреждение высшего профессионального образования «Белгородская государственная сельскохозяйственная академия имени В.Я. Горина»</vt:lpstr>
      <vt:lpstr>Концептуальная работа</vt:lpstr>
      <vt:lpstr>Концептуальная работа</vt:lpstr>
      <vt:lpstr>Организационно-методическая работа</vt:lpstr>
      <vt:lpstr>Повышение квалификации</vt:lpstr>
      <vt:lpstr>Заявочная активность лабораторий академии в 2014 г.</vt:lpstr>
      <vt:lpstr>Заявочная активность факультетов академии в 2014 г.</vt:lpstr>
      <vt:lpstr>Презентация PowerPoint</vt:lpstr>
      <vt:lpstr>Участие в заявочных компаниях преподавателей академии В 2014 г.</vt:lpstr>
      <vt:lpstr>Фонды/грантовые программы и состояние заявок</vt:lpstr>
      <vt:lpstr>Задачи на предстоящий период:</vt:lpstr>
      <vt:lpstr>Регламент работы отдела на 2014 г.:</vt:lpstr>
      <vt:lpstr>Регламент работы отдела на 2015 г.:</vt:lpstr>
      <vt:lpstr>Презентация PowerPoint</vt:lpstr>
    </vt:vector>
  </TitlesOfParts>
  <Company>BSAA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Навальнева Ирина Алексеевна</dc:creator>
  <cp:lastModifiedBy>Навальнева Ирина Алексеевна</cp:lastModifiedBy>
  <cp:revision>74</cp:revision>
  <dcterms:created xsi:type="dcterms:W3CDTF">2014-06-24T08:33:32Z</dcterms:created>
  <dcterms:modified xsi:type="dcterms:W3CDTF">2014-09-08T07:36:47Z</dcterms:modified>
</cp:coreProperties>
</file>