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8" r:id="rId3"/>
    <p:sldId id="271" r:id="rId4"/>
    <p:sldId id="289" r:id="rId5"/>
    <p:sldId id="292" r:id="rId6"/>
    <p:sldId id="293" r:id="rId7"/>
    <p:sldId id="294" r:id="rId8"/>
    <p:sldId id="291" r:id="rId9"/>
    <p:sldId id="290" r:id="rId10"/>
    <p:sldId id="269" r:id="rId11"/>
    <p:sldId id="270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8" r:id="rId24"/>
    <p:sldId id="285" r:id="rId25"/>
    <p:sldId id="286" r:id="rId26"/>
    <p:sldId id="287" r:id="rId2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70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74087-8314-45A2-83D8-2B3EE5E6DE03}" type="datetimeFigureOut">
              <a:rPr lang="ru-RU" smtClean="0"/>
              <a:pPr/>
              <a:t>28.08.2020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© О.С. Безугленко, 2013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1ECF7-62F4-4530-B886-C021E92B2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71521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E094D-9E94-4320-8499-713CDC9E3BFA}" type="datetimeFigureOut">
              <a:rPr lang="ru-RU" smtClean="0"/>
              <a:pPr/>
              <a:t>28.08.2020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© О.С. Безугленко, 2013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05903-B173-4125-8218-7CB85FB57C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23852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05903-B173-4125-8218-7CB85FB57C2A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О.С. Безугленко, 2013</a:t>
            </a:r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-342880" y="4714884"/>
            <a:ext cx="7772400" cy="1470025"/>
          </a:xfrm>
        </p:spPr>
        <p:txBody>
          <a:bodyPr>
            <a:normAutofit/>
          </a:bodyPr>
          <a:lstStyle>
            <a:lvl1pPr>
              <a:defRPr sz="5400" b="1" cap="none" spc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altLang="zh-CN" dirty="0" smtClean="0"/>
              <a:t>PowerPoint Template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8588" y="578645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-571536" y="-71462"/>
            <a:ext cx="8229600" cy="1143000"/>
          </a:xfrm>
        </p:spPr>
        <p:txBody>
          <a:bodyPr>
            <a:normAutofit/>
          </a:bodyPr>
          <a:lstStyle>
            <a:lvl1pPr>
              <a:defRPr sz="55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altLang="zh-CN" dirty="0" smtClean="0"/>
              <a:t>PowerPoint Template</a:t>
            </a:r>
            <a:endParaRPr lang="zh-CN" altLang="en-US" dirty="0"/>
          </a:p>
        </p:txBody>
      </p:sp>
      <p:sp>
        <p:nvSpPr>
          <p:cNvPr id="7" name="SmartArt 占位符 6"/>
          <p:cNvSpPr>
            <a:spLocks noGrp="1"/>
          </p:cNvSpPr>
          <p:nvPr>
            <p:ph type="dgm" sz="quarter" idx="11"/>
          </p:nvPr>
        </p:nvSpPr>
        <p:spPr>
          <a:xfrm>
            <a:off x="714348" y="1785938"/>
            <a:ext cx="4572007" cy="4143392"/>
          </a:xfrm>
        </p:spPr>
        <p:txBody>
          <a:bodyPr/>
          <a:lstStyle/>
          <a:p>
            <a:r>
              <a:rPr lang="ru-RU" altLang="zh-CN" smtClean="0"/>
              <a:t>Вставка рисунка SmartArt</a:t>
            </a:r>
            <a:endParaRPr lang="zh-CN" altLang="en-US"/>
          </a:p>
        </p:txBody>
      </p:sp>
      <p:sp>
        <p:nvSpPr>
          <p:cNvPr id="10" name="内容占位符 9"/>
          <p:cNvSpPr>
            <a:spLocks noGrp="1"/>
          </p:cNvSpPr>
          <p:nvPr>
            <p:ph sz="quarter" idx="12"/>
          </p:nvPr>
        </p:nvSpPr>
        <p:spPr>
          <a:xfrm>
            <a:off x="5429250" y="1785938"/>
            <a:ext cx="3214688" cy="4143375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-642974" y="-24"/>
            <a:ext cx="8229600" cy="1143000"/>
          </a:xfrm>
        </p:spPr>
        <p:txBody>
          <a:bodyPr>
            <a:normAutofit/>
          </a:bodyPr>
          <a:lstStyle>
            <a:lvl1pPr>
              <a:defRPr sz="55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altLang="zh-CN" dirty="0" smtClean="0"/>
              <a:t>PowerPoint Template</a:t>
            </a:r>
            <a:endParaRPr lang="zh-CN" altLang="en-US" dirty="0"/>
          </a:p>
        </p:txBody>
      </p:sp>
      <p:sp>
        <p:nvSpPr>
          <p:cNvPr id="5" name="SmartArt 占位符 4"/>
          <p:cNvSpPr>
            <a:spLocks noGrp="1"/>
          </p:cNvSpPr>
          <p:nvPr>
            <p:ph type="dgm" sz="quarter" idx="10"/>
          </p:nvPr>
        </p:nvSpPr>
        <p:spPr>
          <a:xfrm>
            <a:off x="714375" y="1857375"/>
            <a:ext cx="4000500" cy="4286250"/>
          </a:xfrm>
        </p:spPr>
        <p:txBody>
          <a:bodyPr/>
          <a:lstStyle/>
          <a:p>
            <a:r>
              <a:rPr lang="ru-RU" altLang="zh-CN" smtClean="0"/>
              <a:t>Вставка рисунка SmartArt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1"/>
          </p:nvPr>
        </p:nvSpPr>
        <p:spPr>
          <a:xfrm>
            <a:off x="5000625" y="1857375"/>
            <a:ext cx="3714750" cy="4286250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428596" y="171448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571735" y="1714488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1" name="图片占位符 8"/>
          <p:cNvSpPr>
            <a:spLocks noGrp="1"/>
          </p:cNvSpPr>
          <p:nvPr>
            <p:ph type="pic" sz="quarter" idx="12"/>
          </p:nvPr>
        </p:nvSpPr>
        <p:spPr>
          <a:xfrm>
            <a:off x="428595" y="385762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2" name="图片占位符 8"/>
          <p:cNvSpPr>
            <a:spLocks noGrp="1"/>
          </p:cNvSpPr>
          <p:nvPr>
            <p:ph type="pic" sz="quarter" idx="13"/>
          </p:nvPr>
        </p:nvSpPr>
        <p:spPr>
          <a:xfrm>
            <a:off x="2571736" y="385762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 hasCustomPrompt="1"/>
          </p:nvPr>
        </p:nvSpPr>
        <p:spPr>
          <a:xfrm>
            <a:off x="-785850" y="-16"/>
            <a:ext cx="8229600" cy="1143000"/>
          </a:xfrm>
        </p:spPr>
        <p:txBody>
          <a:bodyPr>
            <a:normAutofit/>
          </a:bodyPr>
          <a:lstStyle>
            <a:lvl1pPr>
              <a:defRPr sz="55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altLang="zh-CN" dirty="0" smtClean="0"/>
              <a:t>PowerPoint Template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/>
          </p:nvPr>
        </p:nvSpPr>
        <p:spPr>
          <a:xfrm>
            <a:off x="4786313" y="1714500"/>
            <a:ext cx="3786187" cy="4214813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500063" y="1143000"/>
            <a:ext cx="8143875" cy="1357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 hasCustomPrompt="1"/>
          </p:nvPr>
        </p:nvSpPr>
        <p:spPr>
          <a:xfrm>
            <a:off x="-928726" y="5143512"/>
            <a:ext cx="8229600" cy="1143000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altLang="zh-CN" dirty="0" smtClean="0"/>
              <a:t>Thank You !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altLang="zh-CN" smtClean="0"/>
              <a:t>© Безугленко О.С., 2013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7" r:id="rId6"/>
    <p:sldLayoutId id="2147483656" r:id="rId7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hyperlink" Target="http://www.bsaa.edu.r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1.pn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saa.edu.ru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0800000" flipV="1">
            <a:off x="0" y="6350168"/>
            <a:ext cx="3286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 </a:t>
            </a:r>
          </a:p>
        </p:txBody>
      </p:sp>
      <p:pic>
        <p:nvPicPr>
          <p:cNvPr id="6" name="Picture 9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80628"/>
            <a:ext cx="1944216" cy="197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2525417" y="967408"/>
            <a:ext cx="6367063" cy="234957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Информационно-методические материалы  </a:t>
            </a:r>
          </a:p>
          <a:p>
            <a:pPr algn="ctr"/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прохождению практической подготовки </a:t>
            </a:r>
          </a:p>
          <a:p>
            <a:pPr algn="ctr"/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обучающихся </a:t>
            </a:r>
            <a:r>
              <a:rPr lang="ru-RU" sz="2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бакалавриата</a:t>
            </a:r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магистратуры </a:t>
            </a:r>
          </a:p>
          <a:p>
            <a:pPr algn="ctr"/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заочной формы обучения </a:t>
            </a:r>
          </a:p>
          <a:p>
            <a:pPr algn="ctr"/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</a:t>
            </a:r>
            <a:r>
              <a:rPr lang="ru-RU" sz="2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БелГАУ</a:t>
            </a:r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имени </a:t>
            </a:r>
            <a:r>
              <a:rPr lang="ru-RU" sz="2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В.Я.Горина</a:t>
            </a:r>
            <a:endParaRPr lang="ru-RU" sz="2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-14827"/>
            <a:ext cx="1106726" cy="112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2"/>
          <p:cNvSpPr>
            <a:spLocks noChangeArrowheads="1"/>
          </p:cNvSpPr>
          <p:nvPr/>
        </p:nvSpPr>
        <p:spPr bwMode="auto">
          <a:xfrm>
            <a:off x="-4937" y="3166"/>
            <a:ext cx="5310187" cy="2795588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 algn="ctr">
            <a:solidFill>
              <a:srgbClr val="D99594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Получить: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- консультацию о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базовых предприятиях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, на которых можно пройти производственную практику в соответствии с направлением подготовки;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-квалифицированную помощь в поиске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места прохождения практики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4119" t="15028" r="3975" b="13874"/>
          <a:stretch/>
        </p:blipFill>
        <p:spPr bwMode="auto">
          <a:xfrm>
            <a:off x="1331641" y="2798754"/>
            <a:ext cx="7632848" cy="3366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8021879"/>
      </p:ext>
    </p:extLst>
  </p:cSld>
  <p:clrMapOvr>
    <a:masterClrMapping/>
  </p:clrMapOvr>
  <p:transition spd="slow" advTm="2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 descr="http://www.bsaa.edu.ru/images/logo_BG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83" y="0"/>
            <a:ext cx="1178734" cy="119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1" t="20444" r="15486" b="6575"/>
          <a:stretch>
            <a:fillRect/>
          </a:stretch>
        </p:blipFill>
        <p:spPr bwMode="auto">
          <a:xfrm>
            <a:off x="251520" y="1194372"/>
            <a:ext cx="7651677" cy="5364062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923928" y="26977"/>
            <a:ext cx="5311775" cy="26828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 algn="ctr">
            <a:solidFill>
              <a:srgbClr val="D99594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-</a:t>
            </a: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индивидуальный договор о проведении практики (2 экземпляра).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После заключения данного договора с предприятием, один экземпляр остается на предприятии, второй прикладывается к отчету при его сдаче.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Голос 006 (online-audio-converter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7.0501" end="774.27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58245"/>
      </p:ext>
    </p:extLst>
  </p:cSld>
  <p:clrMapOvr>
    <a:masterClrMapping/>
  </p:clrMapOvr>
  <p:transition spd="slow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5616500" y="4653136"/>
            <a:ext cx="3524396" cy="1468438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 algn="ctr">
            <a:solidFill>
              <a:srgbClr val="95B3D7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ВЫБРАТЬ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«Обучающимся» → «Направление подготовки»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 rot="6087180">
            <a:off x="4942950" y="4695664"/>
            <a:ext cx="618545" cy="990738"/>
          </a:xfrm>
          <a:prstGeom prst="downArrow">
            <a:avLst>
              <a:gd name="adj1" fmla="val 50000"/>
              <a:gd name="adj2" fmla="val 26717"/>
            </a:avLst>
          </a:prstGeom>
          <a:solidFill>
            <a:srgbClr val="8064A2"/>
          </a:solidFill>
          <a:ln w="38100" algn="ctr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 rot="854181">
            <a:off x="7850927" y="3675461"/>
            <a:ext cx="520492" cy="964274"/>
          </a:xfrm>
          <a:prstGeom prst="downArrow">
            <a:avLst>
              <a:gd name="adj1" fmla="val 50000"/>
              <a:gd name="adj2" fmla="val 26717"/>
            </a:avLst>
          </a:prstGeom>
          <a:solidFill>
            <a:srgbClr val="8064A2"/>
          </a:solidFill>
          <a:ln w="38100" algn="ctr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0" y="1"/>
            <a:ext cx="4572000" cy="2204864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 algn="ctr">
            <a:solidFill>
              <a:srgbClr val="95B3D7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ШАГ 2.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Изучить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программу производственной практики,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которая расположена на сайте университета.</a:t>
            </a:r>
            <a: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Для этого необходимо зайти</a:t>
            </a:r>
            <a: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на сайт университета</a:t>
            </a:r>
            <a: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  <a:hlinkClick r:id="rId4"/>
              </a:rPr>
              <a:t>http://www.bsaa.edu.ru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и выполнить последовательность действий: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 rot="-3612006">
            <a:off x="4521146" y="1038920"/>
            <a:ext cx="439036" cy="839788"/>
          </a:xfrm>
          <a:prstGeom prst="downArrow">
            <a:avLst>
              <a:gd name="adj1" fmla="val 50000"/>
              <a:gd name="adj2" fmla="val 26717"/>
            </a:avLst>
          </a:prstGeom>
          <a:solidFill>
            <a:srgbClr val="8064A2"/>
          </a:solidFill>
          <a:ln w="38100" algn="ctr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9" descr="http://www.bsaa.edu.ru/images/logo_BGA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78720" y="0"/>
            <a:ext cx="1178734" cy="119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Голос 007 (online-audio-converter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9.0456" end="1125.45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587" y="404664"/>
            <a:ext cx="4480837" cy="2520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2" y="2938204"/>
            <a:ext cx="6097980" cy="3789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81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000">
        <p:circle/>
      </p:transition>
    </mc:Choice>
    <mc:Fallback xmlns="">
      <p:transition spd="slow" advTm="2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-101576" y="-315416"/>
            <a:ext cx="4206042" cy="163427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 algn="ctr">
            <a:solidFill>
              <a:srgbClr val="95B3D7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ДАЛЕЕ</a:t>
            </a: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«Информация об описании образовательных программ»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 rot="17951417">
            <a:off x="3129967" y="1153076"/>
            <a:ext cx="465137" cy="1439862"/>
          </a:xfrm>
          <a:prstGeom prst="downArrow">
            <a:avLst>
              <a:gd name="adj1" fmla="val 50000"/>
              <a:gd name="adj2" fmla="val 77389"/>
            </a:avLst>
          </a:prstGeom>
          <a:solidFill>
            <a:srgbClr val="4F81BD"/>
          </a:solidFill>
          <a:ln w="38100" algn="ctr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5614988" y="4767263"/>
            <a:ext cx="3529012" cy="2090737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 algn="ctr">
            <a:solidFill>
              <a:srgbClr val="95B3D7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НАХОДИМ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«Направление подготовки»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(н-р 35.03.04 Агрономия)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,    «Уровень образования»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(н-р Высшее образование-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бакалавриат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)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 rot="932752">
            <a:off x="8172400" y="4018628"/>
            <a:ext cx="528637" cy="936625"/>
          </a:xfrm>
          <a:prstGeom prst="downArrow">
            <a:avLst>
              <a:gd name="adj1" fmla="val 50000"/>
              <a:gd name="adj2" fmla="val 44294"/>
            </a:avLst>
          </a:prstGeom>
          <a:solidFill>
            <a:srgbClr val="4F81BD"/>
          </a:solidFill>
          <a:ln w="38100" algn="ctr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 rot="5799406">
            <a:off x="3858696" y="4548883"/>
            <a:ext cx="527050" cy="3644900"/>
          </a:xfrm>
          <a:prstGeom prst="downArrow">
            <a:avLst>
              <a:gd name="adj1" fmla="val 50000"/>
              <a:gd name="adj2" fmla="val 172892"/>
            </a:avLst>
          </a:prstGeom>
          <a:solidFill>
            <a:srgbClr val="4F81BD"/>
          </a:solidFill>
          <a:ln w="38100" algn="ctr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t="2279" r="481" b="25071"/>
          <a:stretch/>
        </p:blipFill>
        <p:spPr bwMode="auto">
          <a:xfrm>
            <a:off x="3959424" y="548680"/>
            <a:ext cx="5184576" cy="2428875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3"/>
          <a:srcRect t="-569" b="8830"/>
          <a:stretch/>
        </p:blipFill>
        <p:spPr bwMode="auto">
          <a:xfrm>
            <a:off x="0" y="2564904"/>
            <a:ext cx="5796136" cy="29789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1930155"/>
      </p:ext>
    </p:extLst>
  </p:cSld>
  <p:clrMapOvr>
    <a:masterClrMapping/>
  </p:clrMapOvr>
  <p:transition spd="slow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5616575" y="393700"/>
            <a:ext cx="3527425" cy="120015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 algn="ctr">
            <a:solidFill>
              <a:srgbClr val="95B3D7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НАЙТИ И СКАЧАТЬ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программу производственной практики.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 rot="3225989">
            <a:off x="4843020" y="89663"/>
            <a:ext cx="527050" cy="2250125"/>
          </a:xfrm>
          <a:prstGeom prst="downArrow">
            <a:avLst>
              <a:gd name="adj1" fmla="val 50000"/>
              <a:gd name="adj2" fmla="val 172892"/>
            </a:avLst>
          </a:prstGeom>
          <a:solidFill>
            <a:srgbClr val="4F81BD"/>
          </a:solidFill>
          <a:ln w="38100" algn="ctr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r="5609" b="27349"/>
          <a:stretch/>
        </p:blipFill>
        <p:spPr bwMode="auto">
          <a:xfrm>
            <a:off x="0" y="1856908"/>
            <a:ext cx="5508104" cy="2579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3"/>
          <a:srcRect l="23488" t="7115" r="21867" b="4546"/>
          <a:stretch/>
        </p:blipFill>
        <p:spPr bwMode="auto">
          <a:xfrm>
            <a:off x="5616574" y="1593850"/>
            <a:ext cx="3527425" cy="35633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851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0" t="9639" r="27620" b="9323"/>
          <a:stretch>
            <a:fillRect/>
          </a:stretch>
        </p:blipFill>
        <p:spPr bwMode="auto">
          <a:xfrm>
            <a:off x="6037263" y="1517650"/>
            <a:ext cx="3106737" cy="40687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5" t="10472" r="31213" b="8246"/>
          <a:stretch>
            <a:fillRect/>
          </a:stretch>
        </p:blipFill>
        <p:spPr bwMode="auto">
          <a:xfrm>
            <a:off x="107504" y="260648"/>
            <a:ext cx="2636838" cy="41497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1" t="10721" r="30742" b="13271"/>
          <a:stretch>
            <a:fillRect/>
          </a:stretch>
        </p:blipFill>
        <p:spPr bwMode="auto">
          <a:xfrm>
            <a:off x="1778089" y="1714467"/>
            <a:ext cx="2625725" cy="38814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2611614" y="260648"/>
            <a:ext cx="3016250" cy="1057275"/>
          </a:xfrm>
          <a:prstGeom prst="ellipse">
            <a:avLst/>
          </a:prstGeom>
          <a:gradFill rotWithShape="0">
            <a:gsLst>
              <a:gs pos="0">
                <a:srgbClr val="FABF8F"/>
              </a:gs>
              <a:gs pos="50000">
                <a:srgbClr val="FDE9D9"/>
              </a:gs>
              <a:gs pos="100000">
                <a:srgbClr val="FABF8F"/>
              </a:gs>
            </a:gsLst>
            <a:lin ang="18900000" scaled="1"/>
          </a:gradFill>
          <a:ln w="12700" algn="ctr">
            <a:solidFill>
              <a:srgbClr val="FABF8F"/>
            </a:solidFill>
            <a:round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2 - объем практики и виды работы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4968875" y="61913"/>
            <a:ext cx="4175125" cy="1611312"/>
          </a:xfrm>
          <a:prstGeom prst="ellipse">
            <a:avLst/>
          </a:prstGeom>
          <a:gradFill rotWithShape="0">
            <a:gsLst>
              <a:gs pos="0">
                <a:srgbClr val="FABF8F"/>
              </a:gs>
              <a:gs pos="50000">
                <a:srgbClr val="FDE9D9"/>
              </a:gs>
              <a:gs pos="100000">
                <a:srgbClr val="FABF8F"/>
              </a:gs>
            </a:gsLst>
            <a:lin ang="18900000" scaled="1"/>
          </a:gradFill>
          <a:ln w="12700" algn="ctr">
            <a:solidFill>
              <a:srgbClr val="FABF8F"/>
            </a:solidFill>
            <a:round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В ПРОГРАММЕ ПРОИЗВОДСТВЕННОЙ ПРИКТИКИ ВЫ МОЖЕТЕ НАЙТИ: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1 - компетенции, которые должен освоить обучающийся на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практике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3985043">
            <a:off x="1723585" y="477220"/>
            <a:ext cx="527050" cy="1422400"/>
          </a:xfrm>
          <a:prstGeom prst="downArrow">
            <a:avLst>
              <a:gd name="adj1" fmla="val 50000"/>
              <a:gd name="adj2" fmla="val 67470"/>
            </a:avLst>
          </a:prstGeom>
          <a:gradFill rotWithShape="0">
            <a:gsLst>
              <a:gs pos="0">
                <a:srgbClr val="F79646"/>
              </a:gs>
              <a:gs pos="100000">
                <a:srgbClr val="DF6A09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outerShdw dist="28398" dir="3806097" algn="ctr" rotWithShape="0">
              <a:srgbClr val="974706"/>
            </a:outerShdw>
          </a:effectLst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107504" y="5739431"/>
            <a:ext cx="3528392" cy="682625"/>
          </a:xfrm>
          <a:prstGeom prst="ellipse">
            <a:avLst/>
          </a:prstGeom>
          <a:gradFill rotWithShape="0">
            <a:gsLst>
              <a:gs pos="0">
                <a:srgbClr val="FABF8F"/>
              </a:gs>
              <a:gs pos="50000">
                <a:srgbClr val="FDE9D9"/>
              </a:gs>
              <a:gs pos="100000">
                <a:srgbClr val="FABF8F"/>
              </a:gs>
            </a:gsLst>
            <a:lin ang="18900000" scaled="1"/>
          </a:gradFill>
          <a:ln w="12700" algn="ctr">
            <a:solidFill>
              <a:srgbClr val="FABF8F"/>
            </a:solidFill>
            <a:round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3 - содержание практики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 rot="20854465">
            <a:off x="7647586" y="1706840"/>
            <a:ext cx="555137" cy="2229352"/>
          </a:xfrm>
          <a:prstGeom prst="downArrow">
            <a:avLst>
              <a:gd name="adj1" fmla="val 50000"/>
              <a:gd name="adj2" fmla="val 88253"/>
            </a:avLst>
          </a:prstGeom>
          <a:gradFill rotWithShape="0">
            <a:gsLst>
              <a:gs pos="0">
                <a:srgbClr val="F79646"/>
              </a:gs>
              <a:gs pos="100000">
                <a:srgbClr val="DF6A09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outerShdw dist="28398" dir="3806097" algn="ctr" rotWithShape="0">
              <a:srgbClr val="974706"/>
            </a:outerShdw>
          </a:effectLst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 rot="13366250">
            <a:off x="1608174" y="4062979"/>
            <a:ext cx="527050" cy="1860550"/>
          </a:xfrm>
          <a:prstGeom prst="downArrow">
            <a:avLst>
              <a:gd name="adj1" fmla="val 50000"/>
              <a:gd name="adj2" fmla="val 88253"/>
            </a:avLst>
          </a:prstGeom>
          <a:gradFill rotWithShape="0">
            <a:gsLst>
              <a:gs pos="0">
                <a:srgbClr val="F79646"/>
              </a:gs>
              <a:gs pos="100000">
                <a:srgbClr val="DF6A09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outerShdw dist="28398" dir="3806097" algn="ctr" rotWithShape="0">
              <a:srgbClr val="974706"/>
            </a:outerShdw>
          </a:effectLst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Рисунок 21"/>
          <p:cNvPicPr/>
          <p:nvPr/>
        </p:nvPicPr>
        <p:blipFill rotWithShape="1">
          <a:blip r:embed="rId7"/>
          <a:srcRect l="33869" t="19212" r="34263" b="7143"/>
          <a:stretch/>
        </p:blipFill>
        <p:spPr bwMode="auto">
          <a:xfrm>
            <a:off x="4050116" y="1988840"/>
            <a:ext cx="3186180" cy="4497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Голос 010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0867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177392" y="5271074"/>
            <a:ext cx="3855541" cy="1110254"/>
          </a:xfrm>
          <a:prstGeom prst="ellipse">
            <a:avLst/>
          </a:prstGeom>
          <a:gradFill rotWithShape="0">
            <a:gsLst>
              <a:gs pos="0">
                <a:srgbClr val="FABF8F"/>
              </a:gs>
              <a:gs pos="50000">
                <a:srgbClr val="FDE9D9"/>
              </a:gs>
              <a:gs pos="100000">
                <a:srgbClr val="FABF8F"/>
              </a:gs>
            </a:gsLst>
            <a:lin ang="18900000" scaled="1"/>
          </a:gradFill>
          <a:ln w="12700" algn="ctr">
            <a:solidFill>
              <a:srgbClr val="FABF8F"/>
            </a:solidFill>
            <a:round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4 - правила ведения дневника и составления отчета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1" t="10939" r="31761" b="15851"/>
          <a:stretch>
            <a:fillRect/>
          </a:stretch>
        </p:blipFill>
        <p:spPr bwMode="auto">
          <a:xfrm>
            <a:off x="156365" y="188640"/>
            <a:ext cx="2831459" cy="415745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0"/>
          <p:cNvSpPr>
            <a:spLocks noChangeArrowheads="1"/>
          </p:cNvSpPr>
          <p:nvPr/>
        </p:nvSpPr>
        <p:spPr bwMode="auto">
          <a:xfrm rot="10061452">
            <a:off x="1313932" y="2708797"/>
            <a:ext cx="527050" cy="2535237"/>
          </a:xfrm>
          <a:prstGeom prst="downArrow">
            <a:avLst>
              <a:gd name="adj1" fmla="val 50000"/>
              <a:gd name="adj2" fmla="val 120256"/>
            </a:avLst>
          </a:prstGeom>
          <a:gradFill rotWithShape="0">
            <a:gsLst>
              <a:gs pos="0">
                <a:srgbClr val="F79646"/>
              </a:gs>
              <a:gs pos="100000">
                <a:srgbClr val="DF6A09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outerShdw dist="28398" dir="3806097" algn="ctr" rotWithShape="0">
              <a:srgbClr val="974706"/>
            </a:outerShdw>
          </a:effectLst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2" t="13458" r="31255" b="9851"/>
          <a:stretch>
            <a:fillRect/>
          </a:stretch>
        </p:blipFill>
        <p:spPr bwMode="auto">
          <a:xfrm>
            <a:off x="2696952" y="799257"/>
            <a:ext cx="3188196" cy="454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4807498" y="116632"/>
            <a:ext cx="4012974" cy="900967"/>
          </a:xfrm>
          <a:prstGeom prst="ellipse">
            <a:avLst/>
          </a:prstGeom>
          <a:gradFill rotWithShape="0">
            <a:gsLst>
              <a:gs pos="0">
                <a:srgbClr val="FABF8F"/>
              </a:gs>
              <a:gs pos="50000">
                <a:srgbClr val="FDE9D9"/>
              </a:gs>
              <a:gs pos="100000">
                <a:srgbClr val="FABF8F"/>
              </a:gs>
            </a:gsLst>
            <a:lin ang="18900000" scaled="1"/>
          </a:gradFill>
          <a:ln w="12700" algn="ctr">
            <a:solidFill>
              <a:srgbClr val="FABF8F"/>
            </a:solidFill>
            <a:round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5 – содержание отчета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 rot="25238042">
            <a:off x="5238078" y="346087"/>
            <a:ext cx="528637" cy="1343025"/>
          </a:xfrm>
          <a:prstGeom prst="downArrow">
            <a:avLst>
              <a:gd name="adj1" fmla="val 50000"/>
              <a:gd name="adj2" fmla="val 63514"/>
            </a:avLst>
          </a:prstGeom>
          <a:gradFill rotWithShape="0">
            <a:gsLst>
              <a:gs pos="0">
                <a:srgbClr val="F79646"/>
              </a:gs>
              <a:gs pos="100000">
                <a:srgbClr val="DF6A09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outerShdw dist="28398" dir="3806097" algn="ctr" rotWithShape="0">
              <a:srgbClr val="974706"/>
            </a:outerShdw>
          </a:effectLst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0" t="10484" r="31201" b="22591"/>
          <a:stretch>
            <a:fillRect/>
          </a:stretch>
        </p:blipFill>
        <p:spPr bwMode="auto">
          <a:xfrm>
            <a:off x="5502396" y="2506626"/>
            <a:ext cx="2988134" cy="404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5724128" y="1340768"/>
            <a:ext cx="3399520" cy="1190179"/>
          </a:xfrm>
          <a:prstGeom prst="ellipse">
            <a:avLst/>
          </a:prstGeom>
          <a:gradFill rotWithShape="0">
            <a:gsLst>
              <a:gs pos="0">
                <a:srgbClr val="FABF8F"/>
              </a:gs>
              <a:gs pos="50000">
                <a:srgbClr val="FDE9D9"/>
              </a:gs>
              <a:gs pos="100000">
                <a:srgbClr val="FABF8F"/>
              </a:gs>
            </a:gsLst>
            <a:lin ang="18900000" scaled="1"/>
          </a:gradFill>
          <a:ln w="12700" algn="ctr">
            <a:solidFill>
              <a:srgbClr val="FABF8F"/>
            </a:solidFill>
            <a:round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6 – перечень индивидуальных заданий и т.д.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 rot="1503987">
            <a:off x="6314033" y="2447677"/>
            <a:ext cx="528637" cy="1809123"/>
          </a:xfrm>
          <a:prstGeom prst="downArrow">
            <a:avLst>
              <a:gd name="adj1" fmla="val 50000"/>
              <a:gd name="adj2" fmla="val 63514"/>
            </a:avLst>
          </a:prstGeom>
          <a:gradFill rotWithShape="0">
            <a:gsLst>
              <a:gs pos="0">
                <a:srgbClr val="F79646"/>
              </a:gs>
              <a:gs pos="100000">
                <a:srgbClr val="DF6A09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outerShdw dist="28398" dir="3806097" algn="ctr" rotWithShape="0">
              <a:srgbClr val="974706"/>
            </a:outerShdw>
          </a:effectLst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Голос 011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9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5905500" y="0"/>
            <a:ext cx="3238500" cy="1992312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999999"/>
              </a:gs>
            </a:gsLst>
            <a:lin ang="5400000" scaled="1"/>
          </a:gradFill>
          <a:ln w="12700" algn="ctr">
            <a:solidFill>
              <a:srgbClr val="666666"/>
            </a:solidFill>
            <a:round/>
            <a:headEnd/>
            <a:tailEnd/>
          </a:ln>
          <a:effectLst>
            <a:outerShdw dist="28398" dir="3806097" algn="ctr" rotWithShape="0">
              <a:srgbClr val="7F7F7F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ШАГ 3.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Зарегистрироваться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в электронной образовательной среде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университета.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 rot="6520344">
            <a:off x="5955866" y="1305568"/>
            <a:ext cx="315912" cy="2871872"/>
          </a:xfrm>
          <a:prstGeom prst="downArrow">
            <a:avLst>
              <a:gd name="adj1" fmla="val 50000"/>
              <a:gd name="adj2" fmla="val 333041"/>
            </a:avLst>
          </a:prstGeom>
          <a:gradFill rotWithShape="0">
            <a:gsLst>
              <a:gs pos="0">
                <a:srgbClr val="4F81BD"/>
              </a:gs>
              <a:gs pos="100000">
                <a:srgbClr val="365E8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outerShdw dist="28398" dir="3806097" algn="ctr" rotWithShape="0">
              <a:srgbClr val="243F60"/>
            </a:outerShdw>
          </a:effectLst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" t="7251" r="3502" b="13072"/>
          <a:stretch>
            <a:fillRect/>
          </a:stretch>
        </p:blipFill>
        <p:spPr bwMode="auto">
          <a:xfrm>
            <a:off x="3203848" y="3140968"/>
            <a:ext cx="5835650" cy="35179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6012160" y="2996952"/>
            <a:ext cx="3238500" cy="1757363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999999"/>
              </a:gs>
            </a:gsLst>
            <a:lin ang="5400000" scaled="1"/>
          </a:gradFill>
          <a:ln w="12700" algn="ctr">
            <a:solidFill>
              <a:srgbClr val="666666"/>
            </a:solidFill>
            <a:round/>
            <a:headEnd/>
            <a:tailEnd/>
          </a:ln>
          <a:effectLst>
            <a:outerShdw dist="28398" dir="3806097" algn="ctr" rotWithShape="0">
              <a:srgbClr val="7F7F7F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Выбрать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а) «Обучающимся»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б) «Электронные образовательные ресурсы»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198157" y="4253163"/>
            <a:ext cx="3238500" cy="23907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999999"/>
              </a:gs>
            </a:gsLst>
            <a:lin ang="5400000" scaled="1"/>
          </a:gradFill>
          <a:ln w="12700" algn="ctr">
            <a:solidFill>
              <a:srgbClr val="666666"/>
            </a:solidFill>
            <a:round/>
            <a:headEnd/>
            <a:tailEnd/>
          </a:ln>
          <a:effectLst>
            <a:outerShdw dist="28398" dir="3806097" algn="ctr" rotWithShape="0">
              <a:srgbClr val="7F7F7F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Зарегистрироваться: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логин: 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s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зачетка (пример: 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s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123456);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                                            пароль: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Stзачетка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% (пример: St123456%).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 rot="16566667">
            <a:off x="4357689" y="3991611"/>
            <a:ext cx="357187" cy="2684019"/>
          </a:xfrm>
          <a:prstGeom prst="downArrow">
            <a:avLst>
              <a:gd name="adj1" fmla="val 50000"/>
              <a:gd name="adj2" fmla="val 252223"/>
            </a:avLst>
          </a:prstGeom>
          <a:gradFill rotWithShape="0">
            <a:gsLst>
              <a:gs pos="0">
                <a:srgbClr val="4F81BD"/>
              </a:gs>
              <a:gs pos="100000">
                <a:srgbClr val="365E8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outerShdw dist="28398" dir="3806097" algn="ctr" rotWithShape="0">
              <a:srgbClr val="243F60"/>
            </a:outerShdw>
          </a:effectLst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Голос 012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 rotWithShape="1">
          <a:blip r:embed="rId6"/>
          <a:srcRect l="-1" r="-801" b="6267"/>
          <a:stretch/>
        </p:blipFill>
        <p:spPr bwMode="auto">
          <a:xfrm>
            <a:off x="0" y="0"/>
            <a:ext cx="4853890" cy="2529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128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000">
        <p:circle/>
      </p:transition>
    </mc:Choice>
    <mc:Fallback xmlns="">
      <p:transition spd="slow" advTm="2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9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9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 t="7176" r="3450" b="9702"/>
          <a:stretch>
            <a:fillRect/>
          </a:stretch>
        </p:blipFill>
        <p:spPr bwMode="auto">
          <a:xfrm>
            <a:off x="179512" y="116632"/>
            <a:ext cx="6904037" cy="42433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t="7362" r="3615" b="10806"/>
          <a:stretch>
            <a:fillRect/>
          </a:stretch>
        </p:blipFill>
        <p:spPr bwMode="auto">
          <a:xfrm>
            <a:off x="251520" y="3068960"/>
            <a:ext cx="5622925" cy="34956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6870700" y="2132856"/>
            <a:ext cx="2273300" cy="16287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999999"/>
              </a:gs>
            </a:gsLst>
            <a:lin ang="5400000" scaled="1"/>
          </a:gradFill>
          <a:ln w="12700" algn="ctr">
            <a:solidFill>
              <a:srgbClr val="666666"/>
            </a:solidFill>
            <a:round/>
            <a:headEnd/>
            <a:tailEnd/>
          </a:ln>
          <a:effectLst>
            <a:outerShdw dist="28398" dir="3806097" algn="ctr" rotWithShape="0">
              <a:srgbClr val="7F7F7F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Выбрать блок </a:t>
            </a:r>
            <a:r>
              <a:rPr kumimoji="0" lang="ru-RU" altLang="ru-RU" sz="16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«Навигация»</a:t>
            </a:r>
            <a:endParaRPr kumimoji="0" lang="ru-RU" alt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6389688" y="4816797"/>
            <a:ext cx="2754312" cy="16287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999999"/>
              </a:gs>
            </a:gsLst>
            <a:lin ang="5400000" scaled="1"/>
          </a:gradFill>
          <a:ln w="12700" algn="ctr">
            <a:solidFill>
              <a:srgbClr val="666666"/>
            </a:solidFill>
            <a:round/>
            <a:headEnd/>
            <a:tailEnd/>
          </a:ln>
          <a:effectLst>
            <a:outerShdw dist="28398" dir="3806097" algn="ctr" rotWithShape="0">
              <a:srgbClr val="7F7F7F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«Моя домашняя страница»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Голос 013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31024"/>
      </p:ext>
    </p:extLst>
  </p:cSld>
  <p:clrMapOvr>
    <a:masterClrMapping/>
  </p:clrMapOvr>
  <p:transition spd="slow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9485" r="5710" b="12811"/>
          <a:stretch>
            <a:fillRect/>
          </a:stretch>
        </p:blipFill>
        <p:spPr bwMode="auto">
          <a:xfrm>
            <a:off x="107504" y="476672"/>
            <a:ext cx="5611812" cy="34480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Рисуно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t="10254" r="25471" b="7101"/>
          <a:stretch>
            <a:fillRect/>
          </a:stretch>
        </p:blipFill>
        <p:spPr bwMode="auto">
          <a:xfrm>
            <a:off x="3938588" y="2630488"/>
            <a:ext cx="5205412" cy="42275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5750959" y="696913"/>
            <a:ext cx="3387725" cy="19335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999999"/>
              </a:gs>
            </a:gsLst>
            <a:lin ang="5400000" scaled="1"/>
          </a:gradFill>
          <a:ln w="12700" algn="ctr">
            <a:solidFill>
              <a:srgbClr val="666666"/>
            </a:solidFill>
            <a:round/>
            <a:headEnd/>
            <a:tailEnd/>
          </a:ln>
          <a:effectLst>
            <a:outerShdw dist="28398" dir="3806097" algn="ctr" rotWithShape="0">
              <a:srgbClr val="7F7F7F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Зайти на курс</a:t>
            </a:r>
            <a:r>
              <a:rPr kumimoji="0" lang="ru-RU" altLang="ru-RU" sz="1400" b="1" i="0" u="none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«Производственная практика», </a:t>
            </a:r>
            <a:r>
              <a:rPr kumimoji="0" lang="ru-RU" altLang="ru-RU" sz="1400" b="1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в соответствии с направлением подготовки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323528" y="3789040"/>
            <a:ext cx="3387725" cy="29051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999999"/>
              </a:gs>
            </a:gsLst>
            <a:lin ang="5400000" scaled="1"/>
          </a:gradFill>
          <a:ln w="12700" algn="ctr">
            <a:solidFill>
              <a:srgbClr val="666666"/>
            </a:solidFill>
            <a:round/>
            <a:headEnd/>
            <a:tailEnd/>
          </a:ln>
          <a:effectLst>
            <a:outerShdw dist="28398" dir="3806097" algn="ctr" rotWithShape="0">
              <a:srgbClr val="7F7F7F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В разделе </a:t>
            </a:r>
            <a:r>
              <a:rPr kumimoji="0" lang="ru-RU" altLang="ru-RU" sz="1400" b="1" i="0" u="none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«Практическая часть»</a:t>
            </a:r>
            <a:r>
              <a:rPr kumimoji="0" lang="ru-RU" altLang="ru-RU" sz="1400" b="1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найти и скачать </a:t>
            </a:r>
            <a:r>
              <a:rPr kumimoji="0" lang="ru-RU" altLang="ru-RU" sz="1400" b="1" i="0" u="none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отчетную документацию</a:t>
            </a:r>
            <a:r>
              <a:rPr kumimoji="0" lang="ru-RU" altLang="ru-RU" sz="1400" b="1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(для бакалавров и магистрантов – дневник, характеристика, индивидуальное задание, титульный лист отчета)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Голос 014 (online-audio-converter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7.893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664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369396"/>
            <a:ext cx="1368152" cy="138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95536" y="160377"/>
            <a:ext cx="4582553" cy="1107802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999999"/>
              </a:gs>
            </a:gsLst>
            <a:lin ang="5400000" scaled="1"/>
          </a:gradFill>
          <a:ln w="12700" algn="ctr">
            <a:solidFill>
              <a:srgbClr val="666666"/>
            </a:solidFill>
            <a:round/>
            <a:headEnd/>
            <a:tailEnd/>
          </a:ln>
          <a:effectLst>
            <a:outerShdw dist="28398" dir="3806097" algn="ctr" rotWithShape="0">
              <a:srgbClr val="7F7F7F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Куда можно прийти за консультацией?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6053286" y="402361"/>
            <a:ext cx="2857500" cy="2143125"/>
          </a:xfrm>
          <a:prstGeom prst="cube">
            <a:avLst>
              <a:gd name="adj" fmla="val 25000"/>
            </a:avLst>
          </a:prstGeom>
          <a:solidFill>
            <a:srgbClr val="4F81B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ОТДЕЛ ОРГАНИЗАЦИИ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altLang="ru-RU" sz="1600" b="1" dirty="0" smtClean="0">
                <a:latin typeface="Times New Roman" pitchFamily="18" charset="0"/>
                <a:cs typeface="Arial" pitchFamily="34" charset="0"/>
              </a:rPr>
              <a:t>ПРАКТИЧЕСКОЙ ПОДГОТОВКИ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317,     402,</a:t>
            </a:r>
            <a:r>
              <a:rPr kumimoji="0" lang="ru-RU" alt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404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каб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2041112" y="1333359"/>
            <a:ext cx="2865437" cy="1482725"/>
          </a:xfrm>
          <a:prstGeom prst="ellipse">
            <a:avLst/>
          </a:prstGeom>
          <a:solidFill>
            <a:srgbClr val="9BBB59"/>
          </a:solidFill>
          <a:ln w="38100" algn="ctr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Виды практики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 rot="1883420">
            <a:off x="2178152" y="2675692"/>
            <a:ext cx="633413" cy="50641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BBB59"/>
          </a:solidFill>
          <a:ln w="38100" algn="ctr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107504" y="3098099"/>
            <a:ext cx="3260725" cy="1122989"/>
          </a:xfrm>
          <a:prstGeom prst="ellipse">
            <a:avLst/>
          </a:prstGeom>
          <a:solidFill>
            <a:srgbClr val="E36C0A"/>
          </a:solidFill>
          <a:ln w="38100" algn="ctr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Учебная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3845704" y="2947286"/>
            <a:ext cx="3534608" cy="1592263"/>
          </a:xfrm>
          <a:prstGeom prst="ellipse">
            <a:avLst/>
          </a:prstGeom>
          <a:solidFill>
            <a:srgbClr val="E36C0A"/>
          </a:solidFill>
          <a:ln w="38100" algn="ctr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Производственная, в </a:t>
            </a:r>
            <a:r>
              <a:rPr kumimoji="0" lang="ru-RU" alt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т.ч</a:t>
            </a:r>
            <a:r>
              <a:rPr kumimoji="0" lang="ru-RU" alt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. преддипломная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3054350" y="4661123"/>
            <a:ext cx="3243262" cy="2000250"/>
          </a:xfrm>
          <a:prstGeom prst="ellipse">
            <a:avLst/>
          </a:prstGeom>
          <a:solidFill>
            <a:srgbClr val="FFFF00"/>
          </a:solidFill>
          <a:ln w="38100" algn="ctr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Практика по получению профессиональных умений и опыта профессиональной деятельности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6053286" y="4757037"/>
            <a:ext cx="3081337" cy="1943100"/>
          </a:xfrm>
          <a:prstGeom prst="ellipse">
            <a:avLst/>
          </a:prstGeom>
          <a:solidFill>
            <a:srgbClr val="FFFF00"/>
          </a:solidFill>
          <a:ln w="38100" algn="ctr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в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т.ч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.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технологическая, педагогическая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практика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 rot="-1868082">
            <a:off x="4081237" y="2675069"/>
            <a:ext cx="633413" cy="50641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BBB59"/>
          </a:solidFill>
          <a:ln w="38100" algn="ctr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5650705" y="4539549"/>
            <a:ext cx="1293813" cy="546100"/>
          </a:xfrm>
          <a:prstGeom prst="ellipse">
            <a:avLst/>
          </a:prstGeom>
          <a:solidFill>
            <a:srgbClr val="8064A2"/>
          </a:solidFill>
          <a:ln w="38100" algn="ctr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ТИПЫ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 rot="17626791">
            <a:off x="5013642" y="275599"/>
            <a:ext cx="633413" cy="139610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 algn="ctr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75981" y="2547790"/>
            <a:ext cx="1912243" cy="3804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39-23-89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563570" y="2547788"/>
            <a:ext cx="1580430" cy="3804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38-11-27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097579" y="2947286"/>
            <a:ext cx="1868462" cy="3804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39-22-86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6588224" y="2348880"/>
            <a:ext cx="682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Выгнутая вправо стрелка 24"/>
          <p:cNvSpPr/>
          <p:nvPr/>
        </p:nvSpPr>
        <p:spPr>
          <a:xfrm>
            <a:off x="6620884" y="2413244"/>
            <a:ext cx="323634" cy="534042"/>
          </a:xfrm>
          <a:prstGeom prst="curved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26" name="Выгнутая влево стрелка 25"/>
          <p:cNvSpPr/>
          <p:nvPr/>
        </p:nvSpPr>
        <p:spPr>
          <a:xfrm>
            <a:off x="7305254" y="2432257"/>
            <a:ext cx="258316" cy="515029"/>
          </a:xfrm>
          <a:prstGeom prst="curv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7076390" y="2432257"/>
            <a:ext cx="142143" cy="515029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4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0"/>
    </mc:Choice>
    <mc:Fallback xmlns="">
      <p:transition spd="slow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2" grpId="0" animBg="1"/>
      <p:bldP spid="14" grpId="0" animBg="1"/>
      <p:bldP spid="16" grpId="0" animBg="1"/>
      <p:bldP spid="17" grpId="0" animBg="1"/>
      <p:bldP spid="11" grpId="0" animBg="1"/>
      <p:bldP spid="15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45279" y="2060848"/>
            <a:ext cx="3186112" cy="3454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 algn="ctr">
            <a:solidFill>
              <a:srgbClr val="92CDDC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1.Дневник студента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-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основной документ, характеризующий его работу. Дневник заверяется руководителем практики от предприятия и руководителем практики от выпускающей кафедры соответствующего факультета. Практикант обязан вести дневник ежедневно с первого до последнего дня практики.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В графе «Рабочее место» студент указывает общее рабочее место, на котором он в этот день работал.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В графе «Содержание выполненных работ» студент подробно указывает, чем он занимался и что конкретно сделал.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 rot="-1209918">
            <a:off x="781427" y="1020711"/>
            <a:ext cx="2424112" cy="581025"/>
          </a:xfrm>
          <a:prstGeom prst="curvedDownArrow">
            <a:avLst>
              <a:gd name="adj1" fmla="val 48656"/>
              <a:gd name="adj2" fmla="val 103434"/>
              <a:gd name="adj3" fmla="val 74236"/>
            </a:avLst>
          </a:prstGeom>
          <a:solidFill>
            <a:srgbClr val="8064A2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3017522" y="343642"/>
            <a:ext cx="2798762" cy="19351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 algn="ctr">
            <a:solidFill>
              <a:srgbClr val="92CDDC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2.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	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Тема индивидуального задания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на практику обучающемуся выдается руководителем от выпускающей кафедры до ухода на практику.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6646961" y="2060848"/>
            <a:ext cx="2346325" cy="199548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B6DDE8"/>
              </a:gs>
            </a:gsLst>
            <a:lin ang="5400000" scaled="1"/>
          </a:gradFill>
          <a:ln w="12700" algn="ctr">
            <a:solidFill>
              <a:srgbClr val="92CDDC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3.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	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Характеристику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на обучающегося составляет руководитель от профильной организации на основании выполнения им программы практики и освоения компетенций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 rot="2110676">
            <a:off x="5742143" y="988871"/>
            <a:ext cx="2424112" cy="581025"/>
          </a:xfrm>
          <a:prstGeom prst="curvedDownArrow">
            <a:avLst>
              <a:gd name="adj1" fmla="val 48656"/>
              <a:gd name="adj2" fmla="val 103434"/>
              <a:gd name="adj3" fmla="val 74236"/>
            </a:avLst>
          </a:prstGeom>
          <a:solidFill>
            <a:srgbClr val="8064A2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 rot="8232307">
            <a:off x="6859930" y="4826916"/>
            <a:ext cx="2425700" cy="582612"/>
          </a:xfrm>
          <a:prstGeom prst="curvedDownArrow">
            <a:avLst>
              <a:gd name="adj1" fmla="val 48555"/>
              <a:gd name="adj2" fmla="val 103220"/>
              <a:gd name="adj3" fmla="val 74236"/>
            </a:avLst>
          </a:prstGeom>
          <a:solidFill>
            <a:srgbClr val="8064A2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3205360" y="3645024"/>
            <a:ext cx="4049712" cy="2946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B6DDE8"/>
              </a:gs>
            </a:gsLst>
            <a:lin ang="5400000" scaled="1"/>
          </a:gradFill>
          <a:ln w="12700" algn="ctr">
            <a:solidFill>
              <a:srgbClr val="92CDDC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4.	Отчет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является основным документом для оценки практики обучающегося. В нем студент анализирует и дает оценку проводимой работы, делает свои выводы и конкретные предложения по каждому виду работы хозяйства, выносит заключение о ходе практики и предложения по ее улучшению. Работа над отчетом начинается с первых дней пребывания в хозяйстве и заканчивается в конце практики. Примерное содержание отчета берется из программы практики. Готовый отчет представляется руководителям практики от хозяйства и университета.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Голос 015_001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52714"/>
      </p:ext>
    </p:extLst>
  </p:cSld>
  <p:clrMapOvr>
    <a:masterClrMapping/>
  </p:clrMapOvr>
  <p:transition spd="slow" advTm="15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3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29" y="106325"/>
            <a:ext cx="3343201" cy="456004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20688"/>
            <a:ext cx="3345702" cy="468471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937053" cy="504056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Голос 016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471472" cy="458112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0648"/>
            <a:ext cx="3985412" cy="5085184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6712"/>
            <a:ext cx="3506952" cy="470550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4924496" cy="3243774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00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2339752" y="188640"/>
            <a:ext cx="6264696" cy="2518594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Arial" pitchFamily="34" charset="0"/>
              </a:rPr>
              <a:t>Отчетная документация заверяется</a:t>
            </a:r>
            <a:r>
              <a:rPr kumimoji="0" lang="ru-RU" altLang="ru-RU" sz="24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Arial" pitchFamily="34" charset="0"/>
              </a:rPr>
              <a:t> печатью предприятия и подписью наставника от профильной организации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2339752" y="3140968"/>
            <a:ext cx="6264696" cy="3384376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Печать ставится на: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altLang="ru-RU" sz="2200" b="1" dirty="0" smtClean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титульном листе отчета;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бланке индивидуального</a:t>
            </a:r>
            <a:r>
              <a:rPr kumimoji="0" lang="ru-RU" altLang="ru-RU" sz="2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задания;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altLang="ru-RU" sz="2200" b="1" dirty="0" smtClean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характеристике;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ведениях о прохождении практики (в дневнике).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2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     ИТОГО</a:t>
            </a:r>
            <a:r>
              <a:rPr kumimoji="0" lang="ru-RU" altLang="ru-RU" sz="2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4 печати</a:t>
            </a:r>
            <a:endParaRPr kumimoji="0" lang="ru-RU" altLang="ru-RU" sz="22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alt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8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342900" y="633413"/>
            <a:ext cx="8801100" cy="5951537"/>
          </a:xfrm>
          <a:prstGeom prst="verticalScroll">
            <a:avLst>
              <a:gd name="adj" fmla="val 12500"/>
            </a:avLst>
          </a:prstGeom>
          <a:gradFill rotWithShape="0">
            <a:gsLst>
              <a:gs pos="0">
                <a:srgbClr val="D99594"/>
              </a:gs>
              <a:gs pos="50000">
                <a:srgbClr val="F2DBDB"/>
              </a:gs>
              <a:gs pos="100000">
                <a:srgbClr val="D99594"/>
              </a:gs>
            </a:gsLst>
            <a:lin ang="18900000" scaled="1"/>
          </a:gradFill>
          <a:ln w="12700" algn="ctr">
            <a:solidFill>
              <a:srgbClr val="D99594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Обучающийся обязан в последний день прохождения практики предоставить руководителю практики от выпускающей кафедры письменный отчет о выполнении программы практики и дневник с характеристикой руководителя практики от профильной организации.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Результаты прохождения практики оцениваются посредством проведения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промежуточной аттестации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Неудовлетворительные результаты промежуточной аттестации по практике или ее не прохождение при отсутствии уважительных причин признаются академической задолженностью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(«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Положение о практике обучающихся, осваивающих основные образовательные программы Белгородского государственного аграрного университета имени В.Я. Горина с изменениями и дополнениями» п.2.14, 2.22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.)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Голос 020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90058"/>
      </p:ext>
    </p:extLst>
  </p:cSld>
  <p:clrMapOvr>
    <a:masterClrMapping/>
  </p:clrMapOvr>
  <p:transition spd="slow" advTm="1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6052999" y="646292"/>
            <a:ext cx="2538888" cy="159901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ВНИМАНИЕ!!! Быстрый ДОСТУП!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C:\Users\enina_aa\Desktop\image.php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1367"/>
            <a:ext cx="1944216" cy="188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 descr="C:\Users\enina_aa\Desktop\image1.php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2359454"/>
            <a:ext cx="1872208" cy="1933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 descr="C:\Users\enina_aa\Desktop\image2.php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80" y="4365104"/>
            <a:ext cx="2257425" cy="225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 descr="C:\Users\enina_aa\Desktop\image3.php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647" y="4944414"/>
            <a:ext cx="1571625" cy="157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Выноска 1 16"/>
          <p:cNvSpPr/>
          <p:nvPr/>
        </p:nvSpPr>
        <p:spPr>
          <a:xfrm>
            <a:off x="2843808" y="361367"/>
            <a:ext cx="1919039" cy="1115591"/>
          </a:xfrm>
          <a:prstGeom prst="borderCallout1">
            <a:avLst>
              <a:gd name="adj1" fmla="val 24936"/>
              <a:gd name="adj2" fmla="val -3838"/>
              <a:gd name="adj3" fmla="val 112500"/>
              <a:gd name="adj4" fmla="val -38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Сайт университета</a:t>
            </a:r>
          </a:p>
        </p:txBody>
      </p:sp>
      <p:sp>
        <p:nvSpPr>
          <p:cNvPr id="34" name="Выноска 1 33"/>
          <p:cNvSpPr/>
          <p:nvPr/>
        </p:nvSpPr>
        <p:spPr>
          <a:xfrm>
            <a:off x="3009755" y="1801658"/>
            <a:ext cx="2329248" cy="1115591"/>
          </a:xfrm>
          <a:prstGeom prst="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Система электронной поддержки учебных курсов </a:t>
            </a:r>
          </a:p>
        </p:txBody>
      </p:sp>
      <p:sp>
        <p:nvSpPr>
          <p:cNvPr id="35" name="Выноска 1 34"/>
          <p:cNvSpPr/>
          <p:nvPr/>
        </p:nvSpPr>
        <p:spPr>
          <a:xfrm>
            <a:off x="3942828" y="3199276"/>
            <a:ext cx="2357363" cy="1115591"/>
          </a:xfrm>
          <a:prstGeom prst="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Программы практики по направлениям подготовки (специальности)</a:t>
            </a:r>
          </a:p>
        </p:txBody>
      </p:sp>
      <p:sp>
        <p:nvSpPr>
          <p:cNvPr id="36" name="Выноска 1 35"/>
          <p:cNvSpPr/>
          <p:nvPr/>
        </p:nvSpPr>
        <p:spPr>
          <a:xfrm>
            <a:off x="7032741" y="3199276"/>
            <a:ext cx="2075763" cy="1885908"/>
          </a:xfrm>
          <a:prstGeom prst="borderCallout1">
            <a:avLst>
              <a:gd name="adj1" fmla="val 28630"/>
              <a:gd name="adj2" fmla="val -4287"/>
              <a:gd name="adj3" fmla="val 112500"/>
              <a:gd name="adj4" fmla="val -38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Информация о структуре и деятельности </a:t>
            </a:r>
            <a:r>
              <a:rPr lang="ru-RU" dirty="0" smtClean="0"/>
              <a:t>отдела организации практической подготовки</a:t>
            </a:r>
            <a:endParaRPr lang="ru-RU" dirty="0"/>
          </a:p>
        </p:txBody>
      </p:sp>
      <p:pic>
        <p:nvPicPr>
          <p:cNvPr id="2" name="Голос 022 (online-audio-converter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.31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06428"/>
      </p:ext>
    </p:extLst>
  </p:cSld>
  <p:clrMapOvr>
    <a:masterClrMapping/>
  </p:clrMapOvr>
  <p:transition spd="slow" advTm="1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1520" y="2029490"/>
            <a:ext cx="8568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Удачи в прохождении производственной практики!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449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 descr="http://www.bsaa.edu.ru/images/logo_BG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36" y="0"/>
            <a:ext cx="1152128" cy="116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4572000" y="3196"/>
            <a:ext cx="4572000" cy="2345684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 algn="ctr">
            <a:solidFill>
              <a:srgbClr val="D99594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ШАГ 1. 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Встретиться со специалистом по учебно-методической работе отдела организации практической подготовки и узнать 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точные сроки,</a:t>
            </a:r>
            <a:r>
              <a:rPr kumimoji="0" lang="ru-RU" altLang="ru-RU" sz="1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вид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и объем практики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1077143" y="3196"/>
            <a:ext cx="3779912" cy="143142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График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производственной практики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Голос 004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257012"/>
              </p:ext>
            </p:extLst>
          </p:nvPr>
        </p:nvGraphicFramePr>
        <p:xfrm>
          <a:off x="-1" y="2348880"/>
          <a:ext cx="9108506" cy="45091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5034"/>
                <a:gridCol w="715535"/>
                <a:gridCol w="2554539"/>
                <a:gridCol w="1098836"/>
                <a:gridCol w="2724562"/>
              </a:tblGrid>
              <a:tr h="5761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9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подготовки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Курс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Сроки практик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endParaRPr lang="ru-RU" sz="9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недель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практики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 anchor="ctr"/>
                </a:tc>
              </a:tr>
              <a:tr h="3125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Агрономия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сентября – 31 октября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</a:tr>
              <a:tr h="5761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Ландшафтная архитектура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сентября – 24 октября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</a:tr>
              <a:tr h="8642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Экология и природопользование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сентября – 24 октября</a:t>
                      </a: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декабря – 31 декабря</a:t>
                      </a: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января – 15 мая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и 2 дня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</a:tr>
              <a:tr h="2880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Зоотехния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октября – 31 октября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</a:tr>
              <a:tr h="8642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Продукты питания животного происхождения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сентября – 14 ноября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</a:tr>
              <a:tr h="4517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Агроинженерия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сентября – 9 ноября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</a:tr>
              <a:tr h="5761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персоналом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января – 26 февраля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и 4 дня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24" marR="58624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1796533"/>
            <a:ext cx="50040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МАГИСТРАТУРА  (Осенний семестр)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441321"/>
      </p:ext>
    </p:extLst>
  </p:cSld>
  <p:clrMapOvr>
    <a:masterClrMapping/>
  </p:clrMapOvr>
  <p:transition spd="slow" advTm="1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797421"/>
              </p:ext>
            </p:extLst>
          </p:nvPr>
        </p:nvGraphicFramePr>
        <p:xfrm>
          <a:off x="179513" y="1962800"/>
          <a:ext cx="8784975" cy="44905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8656"/>
                <a:gridCol w="702657"/>
                <a:gridCol w="2671274"/>
                <a:gridCol w="1078194"/>
                <a:gridCol w="2354194"/>
              </a:tblGrid>
              <a:tr h="5936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подготовки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Курс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Сроки практик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</a:t>
                      </a:r>
                      <a:endParaRPr lang="ru-RU" sz="10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недель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практики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</a:tr>
              <a:tr h="2997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Агрономия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марта – 18 мая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</a:tr>
              <a:tr h="5994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Землеустройство и кадастры 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февраля – 12 мая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</a:tr>
              <a:tr h="2997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Зоотехния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марта – 29 марта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</a:tr>
              <a:tr h="8994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Продукты питания животного происхождения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января – 26 апреля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</a:tr>
              <a:tr h="2997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Агроинженерия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февраля – 12 мая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</a:tr>
              <a:tr h="2997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3700" algn="l"/>
                        </a:tabLs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Менеджмент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марта – 26 апреля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</a:tr>
              <a:tr h="2997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Экономика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января – 24 апреля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и 4 дня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</a:tr>
              <a:tr h="8994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персоналом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марта – 24 апреля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Научно-исследовательская работа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739" marR="59739" marT="0" marB="0"/>
                </a:tc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11560" y="1316470"/>
            <a:ext cx="47880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3700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МАГИСТРАТУРА Весенний семестр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37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36" y="0"/>
            <a:ext cx="1152128" cy="116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927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39552" y="404664"/>
            <a:ext cx="50040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БАКАЛАВРИАТ  (Осенний семестр)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889166"/>
              </p:ext>
            </p:extLst>
          </p:nvPr>
        </p:nvGraphicFramePr>
        <p:xfrm>
          <a:off x="107504" y="1484778"/>
          <a:ext cx="9036495" cy="50405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0556"/>
                <a:gridCol w="1317490"/>
                <a:gridCol w="1943679"/>
                <a:gridCol w="1822385"/>
                <a:gridCol w="1822385"/>
              </a:tblGrid>
              <a:tr h="565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специальности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Курс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Сроки практик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недель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практики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</a:tr>
              <a:tr h="219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Агрономия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30ноября-26 декабря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Преддипломная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</a:tr>
              <a:tr h="408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Землеустройство и кадастры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ноября – 26 декабря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Преддипломная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</a:tr>
              <a:tr h="21905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Ландшафтная архитектура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октября-31 декабря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</a:tr>
              <a:tr h="219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ноября – 26 декабря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Преддипломная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</a:tr>
              <a:tr h="219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370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Зоотехния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ноября – 26 декабря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Преддипломная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</a:tr>
              <a:tr h="4447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370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Технология производства и переработки с/х продукции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ноября – 26 декабря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Преддипломная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</a:tr>
              <a:tr h="219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370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Ветеринария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ноября – 26 декабря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Преддипломная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</a:tr>
              <a:tr h="219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Агроинженерия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ноября – 26 декабря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Преддипломная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</a:tr>
              <a:tr h="43810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370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Менеджмент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декабря-31 декабря,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9.01,11 января-7 апреля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</a:tr>
              <a:tr h="219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ноября – 26 декабря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Преддипломная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</a:tr>
              <a:tr h="219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370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Экономика 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ноября – 26 декабря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Преддипломная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</a:tr>
              <a:tr h="408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370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персоналом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ноября – 26 декабря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Преддипломная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</a:tr>
              <a:tr h="408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370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Прикладная информатика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ноября – 26 декабря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Преддипломная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</a:tr>
              <a:tr h="6131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370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Профессиональное обучение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370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(по отраслям)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ноября – 26 декабря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Преддипломная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93" marR="5929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282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078070"/>
              </p:ext>
            </p:extLst>
          </p:nvPr>
        </p:nvGraphicFramePr>
        <p:xfrm>
          <a:off x="35495" y="555458"/>
          <a:ext cx="9122321" cy="65196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8430"/>
                <a:gridCol w="1253606"/>
                <a:gridCol w="1908675"/>
                <a:gridCol w="1035508"/>
                <a:gridCol w="2246102"/>
              </a:tblGrid>
              <a:tr h="360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специальности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Курс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Сроки практик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недель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практики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1560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Агрономия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февраля – 24 апреля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156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февраля – 10 апреля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1560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Землеустройство и кадастры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февраля-27 апреля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2180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февраля – 6 апреля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 (технологическая)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1560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Ландшафтная архитектура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марта – 24 апреля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156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февраля -10 апреля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1560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Зоотехния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марта-24 апреля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3121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февраля – 6 апреля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 (технологическая)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1560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Технология производства и переработки с/х продукции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января – 27 апреля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3121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января – 6 апреля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 (технологическая)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156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370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Ветеринария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марта – 27 марта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156095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Агроинженерия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марта – 24 апреля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156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февраля – 27 апреля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1269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марта – 10 апреля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 (технологическая)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1560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370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Менеджмент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марта – 24 апреля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156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февраля -27 апреля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1560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370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Экономика 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марта -24 апреля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156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марта - 10 апреля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1560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370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персоналом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марта-24 апреля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156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марта-10 апреля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1560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370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Прикладная информатика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марта – 24 апреля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156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марта – 10 апреля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170286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9370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Профессиональное обучение (по отраслям)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марта – 24 апреля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156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марта – 24 апреля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  <a:tr h="559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февраля – 9 апреля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784" marR="51784" marT="0" marB="0"/>
                </a:tc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39552" y="186126"/>
            <a:ext cx="56886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БАКАЛАВРИАТ  (весенний</a:t>
            </a:r>
            <a:r>
              <a:rPr kumimoji="0" lang="ru-RU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семестр)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33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381311"/>
              </p:ext>
            </p:extLst>
          </p:nvPr>
        </p:nvGraphicFramePr>
        <p:xfrm>
          <a:off x="251520" y="1340768"/>
          <a:ext cx="8784975" cy="1869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6644"/>
                <a:gridCol w="665626"/>
                <a:gridCol w="2657231"/>
                <a:gridCol w="957203"/>
                <a:gridCol w="2448271"/>
              </a:tblGrid>
              <a:tr h="467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специальности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Курс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Сроки практик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Кол-во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недель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Вид практики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</a:tr>
              <a:tr h="308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Экономика и бухгалтерский учет (по отраслям)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 января -6 марта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Производственная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</a:tr>
              <a:tr h="1544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Земельно–имущ. отношения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 января -6 марта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Производственная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</a:tr>
              <a:tr h="1544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Зоотехния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 января – 20 февраля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Производственная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</a:tr>
              <a:tr h="308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Технология производства и переработки с/х продукции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 февраля – 3 апреля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Производственная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</a:tr>
              <a:tr h="308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Технология производства и переработки с/х продукции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 января – 6 марта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Производственная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</a:tr>
            </a:tbl>
          </a:graphicData>
        </a:graphic>
      </p:graphicFrame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23528" y="836712"/>
            <a:ext cx="64807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СПО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Осенний семестр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323528" y="3501008"/>
            <a:ext cx="64807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СПО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Весенний семестр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226793"/>
              </p:ext>
            </p:extLst>
          </p:nvPr>
        </p:nvGraphicFramePr>
        <p:xfrm>
          <a:off x="251520" y="3501008"/>
          <a:ext cx="8784974" cy="31312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8232"/>
                <a:gridCol w="648072"/>
                <a:gridCol w="2664296"/>
                <a:gridCol w="936104"/>
                <a:gridCol w="2448270"/>
              </a:tblGrid>
              <a:tr h="363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специальности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Курс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Сроки практик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Кол-во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недель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Вид практики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</a:tr>
              <a:tr h="2486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Зоотехния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29 марта – 24 апреля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Преддипломная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</a:tr>
              <a:tr h="1078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Земельно–</a:t>
                      </a:r>
                      <a:r>
                        <a:rPr lang="ru-RU" sz="1000" dirty="0" err="1">
                          <a:effectLst/>
                        </a:rPr>
                        <a:t>имущ</a:t>
                      </a:r>
                      <a:r>
                        <a:rPr lang="ru-RU" sz="1000" dirty="0">
                          <a:effectLst/>
                        </a:rPr>
                        <a:t>. отношения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29 марта – 24 апреля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Преддипломная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</a:tr>
              <a:tr h="181794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Экономика и </a:t>
                      </a:r>
                      <a:r>
                        <a:rPr lang="ru-RU" sz="1000" dirty="0" smtClean="0">
                          <a:effectLst/>
                        </a:rPr>
                        <a:t>бухгалтерский</a:t>
                      </a:r>
                      <a:r>
                        <a:rPr lang="ru-RU" sz="1000" baseline="0" dirty="0" smtClean="0">
                          <a:effectLst/>
                        </a:rPr>
                        <a:t> учет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29 марта – 10 апреля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Производственная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</a:tr>
              <a:tr h="1817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29 марта – 24 апреля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Преддипломная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</a:tr>
              <a:tr h="3635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Механизация сельского хозяйства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 марта – 17 апреля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Производственная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</a:tr>
              <a:tr h="3635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Электрификация и автоматизация с/х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марта – 10 апреля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Производственная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</a:tr>
              <a:tr h="3642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Техническое обслуживание и ремонт  автомобильного транспорта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29 марта – 24 апреля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Преддипломная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</a:tr>
              <a:tr h="7271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Технология производства и переработки с/х продукции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29 марта – 24 апреля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Преддипломная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1" marR="59281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13655" y="3186810"/>
            <a:ext cx="18222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Весенний семестр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946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54472" y="99627"/>
            <a:ext cx="7513489" cy="106778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Ссылка на  сайт отдела </a:t>
            </a:r>
            <a:b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организации практической подготовки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8" name="Picture 9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36" y="0"/>
            <a:ext cx="1152128" cy="116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5"/>
          <p:cNvSpPr txBox="1">
            <a:spLocks/>
          </p:cNvSpPr>
          <p:nvPr/>
        </p:nvSpPr>
        <p:spPr>
          <a:xfrm>
            <a:off x="955326" y="1421904"/>
            <a:ext cx="6984776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500" b="1" kern="1200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fontAlgn="base">
              <a:spcAft>
                <a:spcPct val="0"/>
              </a:spcAft>
            </a:pPr>
            <a:r>
              <a:rPr lang="ru-RU" altLang="ru-RU" sz="280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сайт университета </a:t>
            </a:r>
            <a:r>
              <a:rPr lang="ru-RU" altLang="ru-RU" sz="280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  <a:hlinkClick r:id="rId3"/>
              </a:rPr>
              <a:t>http://www.bsaa.edu.ru</a:t>
            </a:r>
            <a:endParaRPr lang="ru-RU" altLang="ru-RU" sz="280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1090959" y="2411760"/>
            <a:ext cx="6984776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500" b="1" kern="1200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fontAlgn="base">
              <a:spcAft>
                <a:spcPct val="0"/>
              </a:spcAft>
            </a:pPr>
            <a:r>
              <a:rPr lang="ru-RU" altLang="ru-RU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ОБУЧАЮЩИМСЯ </a:t>
            </a:r>
            <a:endParaRPr lang="ru-RU" altLang="ru-RU" sz="280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4355976" y="2348880"/>
            <a:ext cx="288032" cy="369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355976" y="3172153"/>
            <a:ext cx="288032" cy="369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5"/>
          <p:cNvSpPr txBox="1">
            <a:spLocks/>
          </p:cNvSpPr>
          <p:nvPr/>
        </p:nvSpPr>
        <p:spPr>
          <a:xfrm>
            <a:off x="1059399" y="3491136"/>
            <a:ext cx="6984776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500" b="1" kern="1200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fontAlgn="base">
              <a:spcAft>
                <a:spcPct val="0"/>
              </a:spcAft>
            </a:pPr>
            <a:r>
              <a:rPr lang="ru-RU" altLang="ru-RU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УЧЕБНО-МЕТОДИЧЕСКОЕ УПРАВЛЕНИЕ</a:t>
            </a:r>
            <a:endParaRPr lang="ru-RU" altLang="ru-RU" sz="280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6" name="Заголовок 5"/>
          <p:cNvSpPr txBox="1">
            <a:spLocks/>
          </p:cNvSpPr>
          <p:nvPr/>
        </p:nvSpPr>
        <p:spPr>
          <a:xfrm>
            <a:off x="1219696" y="4797152"/>
            <a:ext cx="6984776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500" b="1" kern="1200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fontAlgn="base">
              <a:spcAft>
                <a:spcPct val="0"/>
              </a:spcAft>
            </a:pPr>
            <a:r>
              <a:rPr lang="ru-RU" altLang="ru-RU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ОТДЕЛ ОРГАНИЗАЦИИ ПРАКТИЧЕСКОЙ ПОДГОТОВКИ</a:t>
            </a:r>
            <a:endParaRPr lang="ru-RU" altLang="ru-RU" sz="280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354017" y="4428716"/>
            <a:ext cx="288032" cy="369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03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007632"/>
              </p:ext>
            </p:extLst>
          </p:nvPr>
        </p:nvGraphicFramePr>
        <p:xfrm>
          <a:off x="395536" y="2780928"/>
          <a:ext cx="8640960" cy="3038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8591"/>
                <a:gridCol w="5222369"/>
              </a:tblGrid>
              <a:tr h="1306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91014">
                <a:tc>
                  <a:txBody>
                    <a:bodyPr/>
                    <a:lstStyle/>
                    <a:p>
                      <a:r>
                        <a:rPr lang="ru-RU" sz="3600" dirty="0" err="1" smtClean="0"/>
                        <a:t>Каб</a:t>
                      </a:r>
                      <a:r>
                        <a:rPr lang="ru-RU" sz="3600" dirty="0" smtClean="0"/>
                        <a:t>. 317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8(4722) 39-23-89</a:t>
                      </a:r>
                      <a:endParaRPr lang="ru-RU" sz="3600" dirty="0"/>
                    </a:p>
                  </a:txBody>
                  <a:tcPr/>
                </a:tc>
              </a:tr>
              <a:tr h="891014">
                <a:tc>
                  <a:txBody>
                    <a:bodyPr/>
                    <a:lstStyle/>
                    <a:p>
                      <a:r>
                        <a:rPr lang="ru-RU" sz="3600" dirty="0" err="1" smtClean="0"/>
                        <a:t>Каб</a:t>
                      </a:r>
                      <a:r>
                        <a:rPr lang="ru-RU" sz="3600" dirty="0" smtClean="0"/>
                        <a:t>. 402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8(4722)39-22-86</a:t>
                      </a:r>
                      <a:endParaRPr lang="ru-RU" sz="3600" dirty="0"/>
                    </a:p>
                  </a:txBody>
                  <a:tcPr/>
                </a:tc>
              </a:tr>
              <a:tr h="891014">
                <a:tc>
                  <a:txBody>
                    <a:bodyPr/>
                    <a:lstStyle/>
                    <a:p>
                      <a:r>
                        <a:rPr lang="ru-RU" sz="3600" dirty="0" err="1" smtClean="0"/>
                        <a:t>Каб</a:t>
                      </a:r>
                      <a:r>
                        <a:rPr lang="ru-RU" sz="3600" dirty="0" smtClean="0"/>
                        <a:t>.  404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8(4722)38-11-27</a:t>
                      </a:r>
                      <a:endParaRPr lang="ru-RU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Заголовок 4"/>
          <p:cNvSpPr>
            <a:spLocks noGrp="1"/>
          </p:cNvSpPr>
          <p:nvPr>
            <p:ph type="title"/>
          </p:nvPr>
        </p:nvSpPr>
        <p:spPr>
          <a:xfrm>
            <a:off x="895428" y="0"/>
            <a:ext cx="7236296" cy="1547549"/>
          </a:xfrm>
        </p:spPr>
        <p:txBody>
          <a:bodyPr>
            <a:normAutofit fontScale="90000"/>
          </a:bodyPr>
          <a:lstStyle/>
          <a:p>
            <a:pPr>
              <a:tabLst>
                <a:tab pos="3143250" algn="l"/>
              </a:tabLst>
            </a:pP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7030A0"/>
                </a:solidFill>
                <a:effectLst/>
                <a:latin typeface="+mn-lt"/>
                <a:cs typeface="Times New Roman" pitchFamily="18" charset="0"/>
              </a:rPr>
              <a:t>Отдел </a:t>
            </a:r>
            <a:r>
              <a:rPr lang="ru-RU" sz="4000" dirty="0" smtClean="0">
                <a:solidFill>
                  <a:srgbClr val="7030A0"/>
                </a:solidFill>
                <a:effectLst/>
                <a:latin typeface="+mn-lt"/>
                <a:cs typeface="Times New Roman" pitchFamily="18" charset="0"/>
              </a:rPr>
              <a:t>организации </a:t>
            </a:r>
            <a:r>
              <a:rPr lang="ru-RU" sz="4000" b="1" dirty="0" smtClean="0">
                <a:solidFill>
                  <a:srgbClr val="7030A0"/>
                </a:solidFill>
                <a:effectLst/>
                <a:latin typeface="+mn-lt"/>
                <a:cs typeface="Times New Roman" pitchFamily="18" charset="0"/>
              </a:rPr>
              <a:t>практической подготовки</a:t>
            </a:r>
            <a:r>
              <a:rPr lang="ru-RU" sz="4000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sz="40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186639" y="1340768"/>
            <a:ext cx="6945085" cy="154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rgbClr val="7030A0"/>
                </a:solidFill>
                <a:latin typeface="+mn-lt"/>
              </a:rPr>
              <a:t>Адрес: п. Майский, ул. Вавилова, 1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+mn-lt"/>
              </a:rPr>
              <a:t>ГЛАВНЫЙ АДМИНИСТРАТИВНО-НАУЧНЫЙ КОРПУС </a:t>
            </a:r>
            <a:endParaRPr lang="ru-RU" sz="28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11" name="Picture 9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36" y="0"/>
            <a:ext cx="1152128" cy="116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727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-0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895</TotalTime>
  <Words>1426</Words>
  <Application>Microsoft Office PowerPoint</Application>
  <PresentationFormat>Экран (4:3)</PresentationFormat>
  <Paragraphs>466</Paragraphs>
  <Slides>26</Slides>
  <Notes>1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nature-02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Ссылка на  сайт отдела  организации практической подготовки</vt:lpstr>
      <vt:lpstr>  Отдел организации практической подготовки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Мартынова Ксения Александровна</cp:lastModifiedBy>
  <cp:revision>213</cp:revision>
  <dcterms:created xsi:type="dcterms:W3CDTF">2012-07-31T15:45:01Z</dcterms:created>
  <dcterms:modified xsi:type="dcterms:W3CDTF">2020-08-28T11:15:24Z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303400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