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57" r:id="rId6"/>
    <p:sldId id="265" r:id="rId7"/>
    <p:sldId id="266" r:id="rId8"/>
    <p:sldId id="267" r:id="rId9"/>
    <p:sldId id="268" r:id="rId10"/>
    <p:sldId id="258" r:id="rId11"/>
    <p:sldId id="259" r:id="rId12"/>
    <p:sldId id="269" r:id="rId13"/>
    <p:sldId id="26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30883" cy="1368152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С/х практика в Германии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Image result for ферма в герм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12" y="1086595"/>
            <a:ext cx="5256584" cy="27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ферма в герма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3" y="4683548"/>
            <a:ext cx="2952328" cy="1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ферма в герм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6" y="4725144"/>
            <a:ext cx="3227923" cy="18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35" y="46911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love-1754037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139">
            <a:off x="7771589" y="66122"/>
            <a:ext cx="1158999" cy="1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4358" y="3789040"/>
            <a:ext cx="7930883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Студенты Белгородского ГАУ могут проходить практику в Германии и Швейцарии!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С/х практика в Швейцарии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iwtP3mJy3Jg5zXh2YItTDw_store_logo_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78" y="116632"/>
            <a:ext cx="870125" cy="8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швейцарские лу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0" y="4131388"/>
            <a:ext cx="4216531" cy="25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ферма в герм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5495"/>
            <a:ext cx="3851944" cy="2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швейцар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21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age result for швейцарские коров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96658"/>
            <a:ext cx="3456384" cy="25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1512168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Практика на ведущих фермах Швейцарии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Живописная  природа и с/х опыт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Знакомство с культурой страны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D:\ФОТО практика\Практика\Deusch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7" y="4509526"/>
            <a:ext cx="3096344" cy="21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практика\Практика\1yuYYSf_D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9" y="4332395"/>
            <a:ext cx="3137860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mage result for швейцария достопримечатель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8972"/>
            <a:ext cx="3132052" cy="23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швейцария достопримечатель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62218"/>
            <a:ext cx="3140177" cy="23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heart-2046689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147" y="3145201"/>
            <a:ext cx="1385887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919"/>
            <a:ext cx="7930883" cy="136815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000066"/>
                </a:solidFill>
                <a:latin typeface="Times New Roman" pitchFamily="18" charset="0"/>
              </a:rPr>
              <a:t>Агримпульс</a:t>
            </a:r>
            <a:endParaRPr lang="ru-RU" altLang="ru-RU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кого: </a:t>
            </a:r>
            <a:r>
              <a:rPr lang="ru-RU" dirty="0"/>
              <a:t>студенты 2-4 </a:t>
            </a:r>
            <a:r>
              <a:rPr lang="ru-RU" dirty="0" smtClean="0"/>
              <a:t>курсов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Продолжительность</a:t>
            </a:r>
            <a:r>
              <a:rPr lang="ru-RU" b="1" dirty="0"/>
              <a:t>: </a:t>
            </a:r>
            <a:r>
              <a:rPr lang="ru-RU" dirty="0"/>
              <a:t>4/18 </a:t>
            </a:r>
            <a:r>
              <a:rPr lang="ru-RU" dirty="0" smtClean="0"/>
              <a:t>месяцев (для выпускников)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Начало практики: </a:t>
            </a:r>
            <a:r>
              <a:rPr lang="ru-RU" dirty="0"/>
              <a:t>апрель/август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Стипендия: </a:t>
            </a:r>
            <a:r>
              <a:rPr lang="ru-RU" dirty="0"/>
              <a:t>850 Швейцарских франков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Язык: </a:t>
            </a:r>
            <a:r>
              <a:rPr lang="ru-RU" dirty="0"/>
              <a:t>немецкий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Обязательно:  </a:t>
            </a:r>
            <a:r>
              <a:rPr lang="ru-RU" dirty="0"/>
              <a:t>успешный опыт прохождения практики в Германии, рекомендательное письмо от фермера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Затраты: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Оформление визы (7000-8000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Проезд в Швейцарию (15000 – 25000 руб.)</a:t>
            </a:r>
            <a:endParaRPr lang="ru-RU" sz="1600" dirty="0"/>
          </a:p>
          <a:p>
            <a:endParaRPr lang="ru-RU" dirty="0"/>
          </a:p>
          <a:p>
            <a:pPr marL="0" lvl="2"/>
            <a:r>
              <a:rPr lang="ru-RU" b="1" dirty="0"/>
              <a:t>Преимущества: </a:t>
            </a:r>
            <a:r>
              <a:rPr lang="ru-RU" dirty="0"/>
              <a:t>высокая стипендия</a:t>
            </a:r>
          </a:p>
          <a:p>
            <a:endParaRPr lang="ru-RU" dirty="0"/>
          </a:p>
        </p:txBody>
      </p:sp>
      <p:pic>
        <p:nvPicPr>
          <p:cNvPr id="5" name="Picture 2" descr="D:\Practice\Switzerland\Без 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982"/>
            <a:ext cx="2232248" cy="8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6447"/>
            <a:ext cx="8064896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Обучение в Германии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по программам обмена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41" name="Picture 17" descr="C:\Users\User\Desktop\love-1754037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139">
            <a:off x="7438412" y="318748"/>
            <a:ext cx="1158999" cy="1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User\Desktop\love-1754037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866">
            <a:off x="483115" y="370665"/>
            <a:ext cx="1158999" cy="11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ru.yandex.net/i?id=7a89ec5b42280b09c2520a8ab646748f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9165"/>
            <a:ext cx="7560840" cy="21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студен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58547"/>
            <a:ext cx="3996444" cy="26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844823"/>
            <a:ext cx="1944216" cy="258010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*зимний/летний семестр в университете Германии</a:t>
            </a:r>
          </a:p>
          <a:p>
            <a:pPr marL="182880" indent="0">
              <a:buFont typeface="Georgia" pitchFamily="18" charset="0"/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Перезачет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дисциплин в своем университете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32240" y="2191636"/>
            <a:ext cx="2067287" cy="18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*сертификат об успешном обучении в немецком университете</a:t>
            </a:r>
          </a:p>
          <a:p>
            <a:pPr marL="182880" indent="0">
              <a:buFont typeface="Georgia" pitchFamily="18" charset="0"/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6662"/>
            <a:ext cx="7344816" cy="17281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Алгоритм действий: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3886" y="548680"/>
            <a:ext cx="8496944" cy="51708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Выбираем практику на сайте университета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*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Подаем заявку в международный офис университета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Заполняем документы/записываемся на курсы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Получаем подтверждение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Оформляем документы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(виза, договор, страховка)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Покупаем билеты/собираем чемодан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Выезжаем на практику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886" y="87015"/>
            <a:ext cx="1145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0">
              <a:buFont typeface="Georgia" pitchFamily="18" charset="0"/>
              <a:buNone/>
            </a:pPr>
            <a:r>
              <a:rPr lang="ru-RU" sz="5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188640"/>
            <a:ext cx="1145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0">
              <a:buFont typeface="Georgia" pitchFamily="18" charset="0"/>
              <a:buNone/>
            </a:pPr>
            <a:r>
              <a:rPr lang="ru-RU" sz="54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70003"/>
            <a:ext cx="6984776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С/х практика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для студентов Белгородского ГАУ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involokolamsk.ru/upload/gallery/279/30279_bc500996a9e8fa20c04513e2cb9e40ce6084b0d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29367"/>
            <a:ext cx="2123176" cy="14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tzgovorit.ru/sites/default/files/original_nodes/img_epaper_kiosk_80-0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67992" cy="13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1039" y="1988840"/>
            <a:ext cx="8496944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*от 18 лет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*наличие заграничного паспорта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Студенты СПО/бакалавры/магистры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Очная и заочная формы обучения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Все факультеты и специальности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3мес/6мес/12мес практика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Знание немецкого или английского языка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(возможность изучения иностранного языка с 0 на подготовительных курсах в университете)</a:t>
            </a:r>
          </a:p>
        </p:txBody>
      </p:sp>
    </p:spTree>
    <p:extLst>
      <p:ext uri="{BB962C8B-B14F-4D97-AF65-F5344CB8AC3E}">
        <p14:creationId xmlns:p14="http://schemas.microsoft.com/office/powerpoint/2010/main" val="2515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30883" cy="17281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Общая характеристика практик: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7405" y="1196752"/>
            <a:ext cx="8496944" cy="48828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Возможность выбрать тип фермерского хозяйства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(животноводческое/растениеводческое/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микс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Получение сертификата о прохождении практики + характеристика от руководителя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Возможность путешествовать на выходных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40-50 рабочих часов в неделю 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Питание, проживание предусмотрены</a:t>
            </a: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Стипендия</a:t>
            </a:r>
          </a:p>
          <a:p>
            <a:pPr marL="182880" indent="0">
              <a:buFont typeface="Georgia" pitchFamily="18" charset="0"/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Image result for фер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6" y="4797152"/>
            <a:ext cx="2592288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6662"/>
            <a:ext cx="6336704" cy="17281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Общая характеристика практик: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4301" y="1556792"/>
            <a:ext cx="8496944" cy="51708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Полное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документальное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сопровождение и поддержка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со стороны Белгородского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ГАУ от заявления на практику до прибытия на предприятие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(всегда на связи по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e-mail/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whatsap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viber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vk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None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Оперативное решение всех возникающих проблем во время практики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Возможность продлить/повторить практику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2" y="166662"/>
            <a:ext cx="1931739" cy="13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930883" cy="3096344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Практика на лучших фермах Германии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* С/х опыт и изучение ин. языка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Знакомство с культурой страны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ФОТО практика\Лиля Петрова 17\oj-3dusx9B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172819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практика\Сухорукова Вика 2018\20180617_141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41" y="908720"/>
            <a:ext cx="2195827" cy="29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:\ФОТО практика\Екатерина Кузнецова 17\A0QQOTkE6q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4" y="1916832"/>
            <a:ext cx="3037877" cy="17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практика\Сухорукова Вика 2018\20180920_131838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3824168"/>
            <a:ext cx="3492225" cy="28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практика\Сухорукова Вика 2018\2018-09-15_10_28_58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912255"/>
            <a:ext cx="2124235" cy="28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mailik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46278"/>
            <a:ext cx="2313149" cy="14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919"/>
            <a:ext cx="793088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  <a:t>Учебный 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  <a:t>центр ДОЙЛА-</a:t>
            </a:r>
            <a:r>
              <a:rPr lang="ru-RU" altLang="ru-RU" sz="2800" dirty="0" err="1">
                <a:solidFill>
                  <a:srgbClr val="000066"/>
                </a:solidFill>
                <a:latin typeface="Times New Roman" pitchFamily="18" charset="0"/>
              </a:rPr>
              <a:t>Нинбург</a:t>
            </a:r>
            <a: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  <a:t>   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6" descr="d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" y="548680"/>
            <a:ext cx="1152127" cy="14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кого: </a:t>
            </a:r>
            <a:r>
              <a:rPr lang="ru-RU" dirty="0"/>
              <a:t>студенты 3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Продолжительность: </a:t>
            </a:r>
            <a:r>
              <a:rPr lang="ru-RU" dirty="0"/>
              <a:t>6 мес., 12 мес.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Стипендия</a:t>
            </a:r>
            <a:r>
              <a:rPr lang="ru-RU" b="1" dirty="0"/>
              <a:t>: </a:t>
            </a:r>
            <a:r>
              <a:rPr lang="ru-RU" dirty="0"/>
              <a:t>250 евро/мес. - 6 мес.</a:t>
            </a:r>
          </a:p>
          <a:p>
            <a:r>
              <a:rPr lang="ru-RU" dirty="0"/>
              <a:t>	+ 3 мес. по 350 евро + 3 мес. по 450 евро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Мед. страховка: </a:t>
            </a:r>
            <a:r>
              <a:rPr lang="ru-RU" dirty="0"/>
              <a:t>бесплатно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Язык: </a:t>
            </a:r>
            <a:r>
              <a:rPr lang="ru-RU" dirty="0"/>
              <a:t>немецкий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Обязательно: </a:t>
            </a:r>
            <a:r>
              <a:rPr lang="ru-RU" dirty="0"/>
              <a:t>права на трактор (спецгруппа в университете – 8500 руб.)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Отбор: </a:t>
            </a:r>
            <a:r>
              <a:rPr lang="en-US" dirty="0"/>
              <a:t>skype-</a:t>
            </a:r>
            <a:r>
              <a:rPr lang="ru-RU" dirty="0"/>
              <a:t>интервью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Затраты: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Оформление визы (7000-8000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Проезд в Германию (от 7000-15000 руб.)</a:t>
            </a:r>
          </a:p>
          <a:p>
            <a:pPr marL="0" lvl="2"/>
            <a:r>
              <a:rPr lang="ru-RU" b="1" dirty="0"/>
              <a:t>Преимущества: </a:t>
            </a:r>
            <a:r>
              <a:rPr lang="ru-RU" dirty="0"/>
              <a:t>бюджетный вариант, выезд группой (в </a:t>
            </a:r>
            <a:r>
              <a:rPr lang="ru-RU" dirty="0" err="1"/>
              <a:t>т.ч</a:t>
            </a:r>
            <a:r>
              <a:rPr lang="ru-RU" dirty="0"/>
              <a:t>. за визой) + проживание и обучение в учебном центре в первые дни практики – далее распределение по хозяйствам.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919"/>
            <a:ext cx="793088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en-US" altLang="ru-RU" sz="2800" dirty="0">
                <a:solidFill>
                  <a:srgbClr val="000066"/>
                </a:solidFill>
                <a:latin typeface="Times New Roman" pitchFamily="18" charset="0"/>
              </a:rPr>
              <a:t>JD EAST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кого: </a:t>
            </a:r>
            <a:r>
              <a:rPr lang="ru-RU" dirty="0"/>
              <a:t>студенты 2-3 курсов + СПО, магистранты, аспиранты (очная и заочная формы обучения)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Продолжительность: </a:t>
            </a:r>
            <a:r>
              <a:rPr lang="ru-RU" dirty="0"/>
              <a:t>6 мес. с возможностью продления до 12 мес.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Начало практики: </a:t>
            </a:r>
            <a:r>
              <a:rPr lang="ru-RU" dirty="0"/>
              <a:t>по договору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Стипендия: </a:t>
            </a:r>
            <a:r>
              <a:rPr lang="ru-RU" dirty="0"/>
              <a:t>500 евро в 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Мед. страховка: </a:t>
            </a:r>
            <a:r>
              <a:rPr lang="ru-RU" dirty="0"/>
              <a:t>бесплатно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Язык: </a:t>
            </a:r>
            <a:r>
              <a:rPr lang="ru-RU" dirty="0"/>
              <a:t>немецкий или английский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Отбор: </a:t>
            </a:r>
            <a:r>
              <a:rPr lang="en-US" b="1" dirty="0"/>
              <a:t>Skype-</a:t>
            </a:r>
            <a:r>
              <a:rPr lang="ru-RU" b="1" dirty="0"/>
              <a:t>интервью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Затраты: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Оформление визы (7000-8000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Проезд в Германию (от 7000-15000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b="1" dirty="0"/>
              <a:t>Орг. взнос: 550 евро</a:t>
            </a:r>
          </a:p>
          <a:p>
            <a:pPr lvl="2"/>
            <a:r>
              <a:rPr lang="ru-RU" dirty="0"/>
              <a:t>(возможна оплата из 1-й стипендии)</a:t>
            </a:r>
          </a:p>
          <a:p>
            <a:pPr marL="0" lvl="2"/>
            <a:r>
              <a:rPr lang="ru-RU" b="1" dirty="0"/>
              <a:t>Преимущества: </a:t>
            </a:r>
            <a:r>
              <a:rPr lang="ru-RU" dirty="0"/>
              <a:t>более высокая стипендия, возможность продления практики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1175149" cy="14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919"/>
            <a:ext cx="793088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</a:rPr>
              <a:t>ПРАКС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кого: </a:t>
            </a:r>
            <a:r>
              <a:rPr lang="ru-RU" dirty="0"/>
              <a:t>студенты </a:t>
            </a:r>
            <a:r>
              <a:rPr lang="en-US" dirty="0"/>
              <a:t>2</a:t>
            </a:r>
            <a:r>
              <a:rPr lang="ru-RU" dirty="0"/>
              <a:t>-3 курсов</a:t>
            </a:r>
            <a:r>
              <a:rPr lang="en-US" dirty="0"/>
              <a:t>, </a:t>
            </a:r>
            <a:r>
              <a:rPr lang="ru-RU" dirty="0"/>
              <a:t>магистранты аспиранты (очная и заочная формы обучения)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Продолжительность: </a:t>
            </a:r>
            <a:r>
              <a:rPr lang="ru-RU" dirty="0"/>
              <a:t>6, 12 мес.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Начало практики: </a:t>
            </a:r>
            <a:r>
              <a:rPr lang="ru-RU" dirty="0"/>
              <a:t>по договору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Стипендия: </a:t>
            </a:r>
            <a:r>
              <a:rPr lang="ru-RU" dirty="0" smtClean="0"/>
              <a:t>360 </a:t>
            </a:r>
            <a:r>
              <a:rPr lang="ru-RU" dirty="0"/>
              <a:t>евро в 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Мед. страховка: </a:t>
            </a:r>
            <a:r>
              <a:rPr lang="ru-RU" dirty="0"/>
              <a:t>бесплатно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Язык: </a:t>
            </a:r>
            <a:r>
              <a:rPr lang="ru-RU" dirty="0"/>
              <a:t>немецкий или английский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Отбор: </a:t>
            </a:r>
            <a:r>
              <a:rPr lang="en-US" b="1" dirty="0"/>
              <a:t>Skype-</a:t>
            </a:r>
            <a:r>
              <a:rPr lang="ru-RU" b="1" dirty="0"/>
              <a:t>интервью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Затраты: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Оформление визы (7000-8000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/>
              <a:t>Проезд  в Германию (от 7000-15000 руб.)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0" lvl="2"/>
            <a:r>
              <a:rPr lang="ru-RU" b="1" dirty="0"/>
              <a:t>Преимущества: </a:t>
            </a:r>
            <a:r>
              <a:rPr lang="ru-RU" dirty="0"/>
              <a:t>Представитель программы сопровождает практикантов в посольство, минимальные затраты</a:t>
            </a:r>
          </a:p>
          <a:p>
            <a:endParaRPr lang="ru-RU" dirty="0"/>
          </a:p>
        </p:txBody>
      </p:sp>
      <p:pic>
        <p:nvPicPr>
          <p:cNvPr id="6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1621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919"/>
            <a:ext cx="7930883" cy="1368152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000066"/>
                </a:solidFill>
                <a:latin typeface="Times New Roman" pitchFamily="18" charset="0"/>
              </a:rPr>
              <a:t>ООО «ОДЕРА»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Для кого: </a:t>
            </a:r>
            <a:r>
              <a:rPr lang="ru-RU" dirty="0"/>
              <a:t>бакалавры 3 курс, магистры 1-3 курсы (очная и заочная форма обучения), направление подготовки – продукты питания животного происхождения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Продолжительность: </a:t>
            </a:r>
            <a:r>
              <a:rPr lang="ru-RU" dirty="0"/>
              <a:t>3 мес.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Начало практики: </a:t>
            </a:r>
            <a:r>
              <a:rPr lang="ru-RU" dirty="0"/>
              <a:t>июль, октябрь, январь, апрель (3 мес.)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Стипендия: </a:t>
            </a:r>
            <a:r>
              <a:rPr lang="ru-RU" dirty="0"/>
              <a:t>8,5 евро/час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Язык: </a:t>
            </a:r>
            <a:r>
              <a:rPr lang="ru-RU" dirty="0"/>
              <a:t>немецкий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/>
              <a:t>Обязательно:  </a:t>
            </a:r>
            <a:r>
              <a:rPr lang="ru-RU" dirty="0"/>
              <a:t>гражданство РФ, отсутствие официального трудоустройства в РФ в </a:t>
            </a:r>
            <a:r>
              <a:rPr lang="ru-RU" dirty="0" smtClean="0"/>
              <a:t>2019 г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Отбор: </a:t>
            </a:r>
            <a:r>
              <a:rPr lang="ru-RU" dirty="0"/>
              <a:t>интервью</a:t>
            </a:r>
          </a:p>
          <a:p>
            <a:pPr marL="0" lvl="2"/>
            <a:endParaRPr lang="ru-RU" b="1" dirty="0"/>
          </a:p>
          <a:p>
            <a:pPr marL="0" lvl="2"/>
            <a:r>
              <a:rPr lang="ru-RU" b="1" dirty="0"/>
              <a:t>Преимущества: </a:t>
            </a:r>
            <a:r>
              <a:rPr lang="ru-RU" dirty="0"/>
              <a:t>выезд группой (в </a:t>
            </a:r>
            <a:r>
              <a:rPr lang="ru-RU" dirty="0" err="1"/>
              <a:t>т.ч</a:t>
            </a:r>
            <a:r>
              <a:rPr lang="ru-RU" dirty="0"/>
              <a:t>. за визой), наличие дополнительных подработок.</a:t>
            </a:r>
          </a:p>
          <a:p>
            <a:pPr marL="0" lvl="2"/>
            <a:endParaRPr lang="ru-RU" b="1" dirty="0"/>
          </a:p>
          <a:p>
            <a:pPr marL="0" lvl="2"/>
            <a:r>
              <a:rPr lang="ru-RU" b="1" dirty="0"/>
              <a:t>Тел:</a:t>
            </a:r>
            <a:r>
              <a:rPr lang="ru-RU" dirty="0"/>
              <a:t> +7 906 603 45 34 (с 10.00 до 18.00, будние дни)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260648"/>
            <a:ext cx="1008112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36204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ООО</a:t>
            </a:r>
          </a:p>
          <a:p>
            <a:pPr algn="ctr"/>
            <a:r>
              <a:rPr lang="ru-RU" sz="1600" b="1" dirty="0" smtClean="0"/>
              <a:t>«ОДЕРА»</a:t>
            </a:r>
          </a:p>
          <a:p>
            <a:pPr algn="ctr"/>
            <a:r>
              <a:rPr lang="ru-RU" sz="1000" dirty="0" smtClean="0"/>
              <a:t>Практика в Германии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41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550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С/х практика в Германии</vt:lpstr>
      <vt:lpstr>С/х практика  для студентов Белгородского ГАУ :</vt:lpstr>
      <vt:lpstr>Общая характеристика практик:</vt:lpstr>
      <vt:lpstr>Общая характеристика практик:</vt:lpstr>
      <vt:lpstr>*Практика на лучших фермах Германии * С/х опыт и изучение ин. языка * Знакомство с культурой страны </vt:lpstr>
      <vt:lpstr> Учебный центр ДОЙЛА-Нинбург     </vt:lpstr>
      <vt:lpstr>JD EAST</vt:lpstr>
      <vt:lpstr>ПРАКС</vt:lpstr>
      <vt:lpstr>ООО «ОДЕРА»</vt:lpstr>
      <vt:lpstr> С/х практика в Швейцарии</vt:lpstr>
      <vt:lpstr>* Практика на ведущих фермах Швейцарии * Живописная  природа и с/х опыт * Знакомство с культурой страны</vt:lpstr>
      <vt:lpstr>Агримпульс</vt:lpstr>
      <vt:lpstr>Обучение в Германии  по программам обмена </vt:lpstr>
      <vt:lpstr>Алгоритм действий: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С/х практика в Германии</dc:title>
  <dc:creator>User</dc:creator>
  <cp:lastModifiedBy>User</cp:lastModifiedBy>
  <cp:revision>17</cp:revision>
  <dcterms:created xsi:type="dcterms:W3CDTF">2019-04-11T07:31:17Z</dcterms:created>
  <dcterms:modified xsi:type="dcterms:W3CDTF">2019-10-25T08:14:39Z</dcterms:modified>
</cp:coreProperties>
</file>