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5" r:id="rId5"/>
    <p:sldId id="257" r:id="rId6"/>
    <p:sldId id="258" r:id="rId7"/>
    <p:sldId id="260" r:id="rId8"/>
    <p:sldId id="261" r:id="rId9"/>
    <p:sldId id="276" r:id="rId10"/>
    <p:sldId id="277" r:id="rId11"/>
    <p:sldId id="262" r:id="rId12"/>
    <p:sldId id="280" r:id="rId13"/>
    <p:sldId id="263" r:id="rId14"/>
    <p:sldId id="264" r:id="rId15"/>
    <p:sldId id="265" r:id="rId16"/>
    <p:sldId id="266" r:id="rId17"/>
    <p:sldId id="281" r:id="rId18"/>
    <p:sldId id="271" r:id="rId19"/>
    <p:sldId id="282" r:id="rId20"/>
    <p:sldId id="267" r:id="rId21"/>
    <p:sldId id="275" r:id="rId22"/>
    <p:sldId id="268" r:id="rId23"/>
    <p:sldId id="274" r:id="rId24"/>
    <p:sldId id="270" r:id="rId25"/>
    <p:sldId id="286" r:id="rId26"/>
    <p:sldId id="28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94649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648072"/>
          </a:xfrm>
        </p:spPr>
        <p:txBody>
          <a:bodyPr>
            <a:noAutofit/>
          </a:bodyPr>
          <a:lstStyle/>
          <a:p>
            <a:pPr algn="ctr"/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Министерство сельского хозяйства Российской Федерации</a:t>
            </a:r>
            <a:b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ФГБОУ ВО «Белгородский государственный аграрный университет имени В. Я. Горина</a:t>
            </a:r>
            <a:b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Факультет ветеринарной медицины</a:t>
            </a:r>
            <a:endParaRPr lang="ru-RU" sz="1600" b="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70567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применения 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пробиотика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Ветом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1.1» в 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страусоводстве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3573016"/>
            <a:ext cx="3347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студентка 5 курса 53-В группы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факультета ветеринарной медицины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Путивская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Юлия Олеговна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профессор, зав.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кафедрой морфологии и физиологии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Яковлева Елена Григорьевна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6453336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Майский 2018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держание страус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4427984" y="908720"/>
            <a:ext cx="454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Содержание взрослых страусов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Бобравское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продаёт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страусиное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мясо: поставляют его в Москву, в Курск, Белгород. В частности,  Белгородский ресторан «Эль Хаус» закупает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страусятину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готовит из неё блюда. Купить мясо в рознице можно в мясной лавке в самой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Бобраве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Кроме мяса и субпродуктов, предприятие производит также колбасу из трёх видов мяса — свинины, говядины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страусятины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Предприятие реализует яйца как пищевой продукт (они могут храниться при комнатной температуре 2 месяца)  и как форму для художественной росписи. Еще предприятие производит и реализует жир страусов в качестве косметического средства.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d698e055b47df4c9433feec5ec03a5d8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475656" y="60212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    Тушка  страуса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раусиный ж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йца для роспис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12160" y="6093296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Яйца для росписи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йцо пищев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6516216" y="5949280"/>
            <a:ext cx="209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Яйцо пищевое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487987"/>
          </a:xfrm>
        </p:spPr>
        <p:txBody>
          <a:bodyPr/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Цель исследования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Подобрать оптимальную дозу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пробиотика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Ветом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1.1 для страусят 3-х возрастных групп с целью профилактики желудочно-кишечных заболеваний. Изучить влияние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пробиотика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некоторые биохимические показатели крови и среднесуточные привесы молодняка.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Материал и методика исследований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исследовали эффективность двух доз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1.1.» : 0, 5 и 1,0 г/кг массы птиц при 10 – суточном применении трем возрастным группам страусят – недельный возраст, месячный и двухмесячный, относящимся по стандартной классификации к стартовому периоду роста. Препарат в изучаемых дозах разводили в воде и выпаивали индивидуально каждой птице перорально с использованием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безыгольного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шприца 1 раз в сутки после утреннего кормления в течение 10 суток. Страусятам опытной – 1 группы – 0, 5 г/кг; опытной – 2 группе – 1 г/кг; контрольная группа препарат не получала. Перед проведением опытов все страусята были взвешены на платформенных весах, после курса выпаивания препарата – также взвешены индивидуально и подсчитан привес за 10 суток и суточный привес для каждой возрастной группы.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ыпаивание вет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35896" y="602128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Выпаивание «</a:t>
            </a:r>
            <a:r>
              <a:rPr lang="ru-RU" sz="2800" dirty="0" err="1" smtClean="0">
                <a:solidFill>
                  <a:schemeClr val="bg1"/>
                </a:solidFill>
              </a:rPr>
              <a:t>Ветом</a:t>
            </a:r>
            <a:r>
              <a:rPr lang="ru-RU" sz="2800" dirty="0" smtClean="0">
                <a:solidFill>
                  <a:schemeClr val="bg1"/>
                </a:solidFill>
              </a:rPr>
              <a:t> 1.1»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063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эксперимента у троих голов ( по одной голове из каждой возрастной категории) была взята кровь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подкрыльцовой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вены и отправлена в Межобластную ветеринарную лабораторию для биохимического анализа.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5" descr="DSC04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060848"/>
            <a:ext cx="6444208" cy="436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589240"/>
            <a:ext cx="2054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Взятие крови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1682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41588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Быстро растущий интерес к разведению и выращиванию страусов экономически оправдан, поскольку продуктивность этой птицы очень высока.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trausyati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7488832" cy="405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594928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полноценный и диетический заменитель говядины с высоким содержанием белка и низким содержанием холестерина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403648" y="1124744"/>
          <a:ext cx="6158979" cy="5057906"/>
        </p:xfrm>
        <a:graphic>
          <a:graphicData uri="http://schemas.openxmlformats.org/drawingml/2006/table">
            <a:tbl>
              <a:tblPr/>
              <a:tblGrid>
                <a:gridCol w="2390558"/>
                <a:gridCol w="1392156"/>
                <a:gridCol w="1224136"/>
                <a:gridCol w="1152129"/>
              </a:tblGrid>
              <a:tr h="221477">
                <a:tc rowSpan="2">
                  <a:txBody>
                    <a:bodyPr/>
                    <a:lstStyle/>
                    <a:p>
                      <a:pPr marR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Возраст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0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1-недельный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1 - месячный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2-месячный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32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Контрольная группа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336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Общий белок, г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19,0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23,0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ммоль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ммоль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5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Опытная-1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336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Общий белок, г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23,0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24,0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ммоль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ммоль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37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Опытная-2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125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Общий белок, г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22,0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25,0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26,0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25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ммоль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199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ммоль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70" marR="203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620688"/>
            <a:ext cx="477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Биохимический анализ крови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131840" y="6093296"/>
            <a:ext cx="383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Взвешивание страусят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83568" y="1052736"/>
          <a:ext cx="7992888" cy="4896544"/>
        </p:xfrm>
        <a:graphic>
          <a:graphicData uri="http://schemas.openxmlformats.org/drawingml/2006/table">
            <a:tbl>
              <a:tblPr/>
              <a:tblGrid>
                <a:gridCol w="3339317"/>
                <a:gridCol w="1436335"/>
                <a:gridCol w="1436335"/>
                <a:gridCol w="1780901"/>
              </a:tblGrid>
              <a:tr h="307897">
                <a:tc gridSpan="2"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Группы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               Возрастные группы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270"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1-недельные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1-месячные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2-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месячные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593"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Контрольная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553"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Опытная-1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0,27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Опытная - 2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3995936" y="105273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7624" y="332656"/>
            <a:ext cx="741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Динамика среднесуточных привесов страусят трех возрастных групп</a:t>
            </a:r>
          </a:p>
          <a:p>
            <a:r>
              <a:rPr lang="ru-RU" dirty="0" smtClean="0"/>
              <a:t>                                       в первой серии опытов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звешивание страуся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4572000" y="6093296"/>
            <a:ext cx="383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Взвешивание страусят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836711"/>
          <a:ext cx="7200800" cy="6010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1"/>
                <a:gridCol w="1530170"/>
                <a:gridCol w="1530170"/>
                <a:gridCol w="2250249"/>
              </a:tblGrid>
              <a:tr h="104017">
                <a:tc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Группы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Возрастные группы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1438399"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1-недельные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1-месячные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2-месячные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438399"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Контрольная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0,18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438399"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Опытная-1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0,09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0,31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375654"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Опытная - 2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0,09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8580" marR="5403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0,31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404664"/>
            <a:ext cx="762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Динамика среднесуточных привесов во второй серии опытов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85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производству: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688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/>
          <a:lstStyle/>
          <a:p>
            <a:r>
              <a:rPr lang="ru-RU" dirty="0" smtClean="0"/>
              <a:t>                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2784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применение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пробиотика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1.1. в дозе 0,5 и 1,0 г/кг массы птиц при 10-суточном выпаивании его трем возрастным группам страусят предохраняет их от заболеваний желудочно-кишечного тракта, сопровождающихся синдромом диареи, и положительно сказывается на их среднесуточных привесах.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CmkgoJ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36912"/>
            <a:ext cx="6634881" cy="391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импатичная мор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013176"/>
            <a:ext cx="85689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0472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птовая-торговля-твердый-стержень-природные-100-шт-лот-24-26-60-65-см-белый-пушистый-страусины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3861048"/>
            <a:ext cx="1926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Перья страусов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_aed9b09a-4aa6-4324-997d-e5345e58e5f3_1024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620688"/>
            <a:ext cx="444330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80112" y="0"/>
            <a:ext cx="208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Кожа страусов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593845"/>
            <a:ext cx="4890120" cy="3264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660232" y="5661248"/>
            <a:ext cx="248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Страусиные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яйца уникальны своими размерами и массой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Как и у других видов птиц, у страусов встречаются заболевания, свойственные определенным возрастным периодам. Так, в стартовый период чаще всего регистрируются заболевания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бронхо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легочной системы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желудочно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кишечного тракта, сопровождаемые диареей. Чаще из-за нарушения количества кишечной микрофлоры.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Кроме того,  губернатор Белгородской области Евгений Савченко призвал отказаться от профилактического применения антибиотиков и других химиотерапевтических средств в АПК региона с целью получения экологически чистой и конкурентоспособной продукции.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4878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аграрном секторе  РФ в последнее десятилетие успешно осваивается уникальная технология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страусоводства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которое может стать надежным источником пополнения мясных ресурсов страны.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740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20"/>
            <a:ext cx="7344816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99194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ello_html_m742fef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5" name="Рисунок 4" descr="strausy_1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0"/>
            <a:ext cx="50760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держание в вольер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0" y="0"/>
            <a:ext cx="9132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23928" y="609329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страусов в вольерах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держание зим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4572000" y="5877272"/>
            <a:ext cx="389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страусов зимой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держание молодня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275856" y="5301208"/>
            <a:ext cx="3484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Содержание молодняка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</TotalTime>
  <Words>713</Words>
  <Application>Microsoft Office PowerPoint</Application>
  <PresentationFormat>Экран (4:3)</PresentationFormat>
  <Paragraphs>127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Министерство сельского хозяйства Российской Федерации  ФГБОУ ВО «Белгородский государственный аграрный университет имени В. Я. Горина Факультет ветеринарной медицины</vt:lpstr>
      <vt:lpstr>Актуальность 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 и методика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Предложения производству:</vt:lpstr>
      <vt:lpstr>                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Пышенька</dc:creator>
  <cp:lastModifiedBy>user</cp:lastModifiedBy>
  <cp:revision>13</cp:revision>
  <dcterms:created xsi:type="dcterms:W3CDTF">2018-03-05T12:14:16Z</dcterms:created>
  <dcterms:modified xsi:type="dcterms:W3CDTF">2018-03-15T07:22:30Z</dcterms:modified>
</cp:coreProperties>
</file>