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60" r:id="rId8"/>
    <p:sldId id="261" r:id="rId9"/>
    <p:sldId id="264" r:id="rId10"/>
    <p:sldId id="263" r:id="rId11"/>
    <p:sldId id="265" r:id="rId12"/>
    <p:sldId id="27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6933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9829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79564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6695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62435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8338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346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601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648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6094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7953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5442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7576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1111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512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390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BA3A-77BD-4EA6-A678-15C85AFCDD1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306197-F29D-448F-A48B-3B0F13B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688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РОССИЙСКОЙ ФЕДЕРАЦИИ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ОБРАЗОВАТЕЛЬНОЕ УЧРЕЖДЕНИЕ ВЫСШЕГО ОБРАЗОВАНИЯ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ГОСУДАРСТВЕННЫЙ АГРАРНЫЙ УНИВЕРСИТЕТ ИМЕНИ В.Я.ГОРИНА»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680138" y="3552497"/>
            <a:ext cx="9288925" cy="3777622"/>
          </a:xfrm>
        </p:spPr>
        <p:txBody>
          <a:bodyPr>
            <a:normAutofit/>
          </a:bodyPr>
          <a:lstStyle/>
          <a:p>
            <a:pPr lvl="0" algn="r" defTabSz="91440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Докладчик:</a:t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студент </a:t>
            </a:r>
            <a:r>
              <a:rPr lang="ru-RU" sz="1700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года обучения</a:t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технологического факультета</a:t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Перевозчиков Николай Владимирович</a:t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Научный руководитель:</a:t>
            </a:r>
            <a:b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					</a:t>
            </a:r>
            <a:r>
              <a:rPr lang="ru-RU" sz="1700" kern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Сидельникова</a:t>
            </a: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Наталья Анатольевна, к.с.-</a:t>
            </a:r>
            <a:r>
              <a:rPr lang="ru-RU" sz="1700" kern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х.н</a:t>
            </a: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  <a:endParaRPr lang="en-US" sz="17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0" algn="r" defTabSz="914400"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	</a:t>
            </a:r>
            <a:r>
              <a:rPr lang="en-US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			</a:t>
            </a:r>
            <a:r>
              <a:rPr lang="ru-RU" sz="1700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заведующая кафедрой технологии производства и переработки сельскохозяйственной продукции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45021" y="2312276"/>
            <a:ext cx="10310648" cy="18918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ПАТОКИ СВЕКЛОВИЧНОЙ В КАЧЕСТВЕ УЛУЧШИТЕЛЯ ХЛЕБОБУЛОЧНЫХ ИЗДЕЛИЙ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16" y="3142594"/>
            <a:ext cx="5543060" cy="31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1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319" y="58129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701" y="1585096"/>
            <a:ext cx="7603481" cy="5272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проведенных опытов были получены следующие данные 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1.Внесение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патоки свекловичной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2,0%, 3%, 4% от массы муки положительно повлияло на органолептические показатели: цвет изделия, толщина стенок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пор; физико-химические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 пористость, эластичность мякиша и объемный выход.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Самым лучшим оказался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опытный вариант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с внесением свекловичной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3,0%. Цвет мякиша золотисто-желтый, поры выравненные, приятный аромат; пористость увеличилась на 2,3 %, объемный выход на 9%.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патоки  свекловичной в количестве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массы муки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влияет на физико-химические показатели качества, однако по органолептическим показателям данный  вариант опыта уступал остальным: цвет мякиша темно-коричневый, сильно-выраженный свекловичный запах, поверхность корки с небольшими надрывами, объемный выход составил 336 см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39" y="1585097"/>
            <a:ext cx="3700950" cy="49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6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88459"/>
              </p:ext>
            </p:extLst>
          </p:nvPr>
        </p:nvGraphicFramePr>
        <p:xfrm>
          <a:off x="1957550" y="3254233"/>
          <a:ext cx="8656021" cy="1603437"/>
        </p:xfrm>
        <a:graphic>
          <a:graphicData uri="http://schemas.openxmlformats.org/drawingml/2006/table">
            <a:tbl>
              <a:tblPr firstRow="1" firstCol="1" bandRow="1"/>
              <a:tblGrid>
                <a:gridCol w="1688561">
                  <a:extLst>
                    <a:ext uri="{9D8B030D-6E8A-4147-A177-3AD203B41FA5}">
                      <a16:colId xmlns="" xmlns:a16="http://schemas.microsoft.com/office/drawing/2014/main" val="2906909359"/>
                    </a:ext>
                  </a:extLst>
                </a:gridCol>
                <a:gridCol w="1688561">
                  <a:extLst>
                    <a:ext uri="{9D8B030D-6E8A-4147-A177-3AD203B41FA5}">
                      <a16:colId xmlns="" xmlns:a16="http://schemas.microsoft.com/office/drawing/2014/main" val="761055075"/>
                    </a:ext>
                  </a:extLst>
                </a:gridCol>
                <a:gridCol w="1688561">
                  <a:extLst>
                    <a:ext uri="{9D8B030D-6E8A-4147-A177-3AD203B41FA5}">
                      <a16:colId xmlns="" xmlns:a16="http://schemas.microsoft.com/office/drawing/2014/main" val="704944724"/>
                    </a:ext>
                  </a:extLst>
                </a:gridCol>
                <a:gridCol w="1688561">
                  <a:extLst>
                    <a:ext uri="{9D8B030D-6E8A-4147-A177-3AD203B41FA5}">
                      <a16:colId xmlns="" xmlns:a16="http://schemas.microsoft.com/office/drawing/2014/main" val="4038895065"/>
                    </a:ext>
                  </a:extLst>
                </a:gridCol>
                <a:gridCol w="1901777">
                  <a:extLst>
                    <a:ext uri="{9D8B030D-6E8A-4147-A177-3AD203B41FA5}">
                      <a16:colId xmlns="" xmlns:a16="http://schemas.microsoft.com/office/drawing/2014/main" val="1201471273"/>
                    </a:ext>
                  </a:extLst>
                </a:gridCol>
              </a:tblGrid>
              <a:tr h="25059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продукции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Содержание, г на 100 г продукта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Энергетическая ценность, ккал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5387130"/>
                  </a:ext>
                </a:extLst>
              </a:tr>
              <a:tr h="53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Жиров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Углеводов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8819351"/>
                  </a:ext>
                </a:extLst>
              </a:tr>
              <a:tr h="250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4066631"/>
                  </a:ext>
                </a:extLst>
              </a:tr>
              <a:tr h="51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Опытный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№3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83225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3094" y="1137914"/>
            <a:ext cx="903889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4.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Использование патоки позволяет увеличить пищевую и энергетическую ценность продукта, содержание витаминов, содержание важных кислот 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пирролидон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-карбоновой,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глутаминовой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, аспарагиновой, а так же макроэлементов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 железо, кальция, магния, натрия, калия, фосфора. 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Таблица 3.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Э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нергетическая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ценность хлеба с добавлением патоки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 smtClean="0"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800" dirty="0"/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cs typeface="Times New Roman" panose="02020603050405020304" pitchFamily="18" charset="0"/>
              </a:rPr>
              <a:t> мы видим из данных таблицы, 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cs typeface="Times New Roman" panose="02020603050405020304" pitchFamily="18" charset="0"/>
              </a:rPr>
              <a:t>содержание жиров увеличилось на 13%, углеводов на 27%, энергетическая 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cs typeface="Times New Roman" panose="02020603050405020304" pitchFamily="18" charset="0"/>
              </a:rPr>
              <a:t>ценность увеличилась на 23%.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3" y="0"/>
            <a:ext cx="1981387" cy="19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583730"/>
              </p:ext>
            </p:extLst>
          </p:nvPr>
        </p:nvGraphicFramePr>
        <p:xfrm>
          <a:off x="2112818" y="472331"/>
          <a:ext cx="8818110" cy="3707804"/>
        </p:xfrm>
        <a:graphic>
          <a:graphicData uri="http://schemas.openxmlformats.org/drawingml/2006/table">
            <a:tbl>
              <a:tblPr/>
              <a:tblGrid>
                <a:gridCol w="2104936"/>
                <a:gridCol w="957578"/>
                <a:gridCol w="1498931"/>
                <a:gridCol w="1510145"/>
                <a:gridCol w="1466718"/>
                <a:gridCol w="1279802"/>
              </a:tblGrid>
              <a:tr h="52494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Сырье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руб./кг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закладки, кг.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Стоимость, руб.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вариант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Опытный вариант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вариант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Опытный вариант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43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 высшего сорта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33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Дрожжи прессованные хлебопекарные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Патока свекловичная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растительное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2978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2939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34" marR="10334" marT="10334" marB="103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16582" y="115425"/>
            <a:ext cx="3823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Таблица 4 – Себестоимость 100 кг продукции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85719"/>
              </p:ext>
            </p:extLst>
          </p:nvPr>
        </p:nvGraphicFramePr>
        <p:xfrm>
          <a:off x="2424544" y="4762522"/>
          <a:ext cx="3048000" cy="1992287"/>
        </p:xfrm>
        <a:graphic>
          <a:graphicData uri="http://schemas.openxmlformats.org/drawingml/2006/table">
            <a:tbl>
              <a:tblPr/>
              <a:tblGrid>
                <a:gridCol w="2367905"/>
                <a:gridCol w="680095"/>
              </a:tblGrid>
              <a:tr h="56796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14,01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4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НДС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6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Итого, цена отпускная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18,87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4906" y="4423968"/>
            <a:ext cx="30149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Расчет цены хлеба (контроль)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04898"/>
              </p:ext>
            </p:extLst>
          </p:nvPr>
        </p:nvGraphicFramePr>
        <p:xfrm>
          <a:off x="7546040" y="4762522"/>
          <a:ext cx="3048000" cy="1992287"/>
        </p:xfrm>
        <a:graphic>
          <a:graphicData uri="http://schemas.openxmlformats.org/drawingml/2006/table">
            <a:tbl>
              <a:tblPr/>
              <a:tblGrid>
                <a:gridCol w="2367905"/>
                <a:gridCol w="680095"/>
              </a:tblGrid>
              <a:tr h="56796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13,64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4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НДС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66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Итого, цена отпускная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18,45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88829" y="4423968"/>
            <a:ext cx="41624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defTabSz="91440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 цены хлеба (опытный вариант №3)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1981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1671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732" y="214206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732" y="1497723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возможности применения патоки свекловичной при производстве хлеба из муки пшеничной высшего сорта позволяют сделать следующие выводы: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Применение патоки свекловичной в количестве от 2,0 до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массы муки при производстве хлеба из муки пшеничной высшего сорта способствует улучшению как органолептических, так и физико-химических показателей качества хлебобулочных изделий. 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Самым оптимальным вариантом по органолептическим и физико-химическим показателям качества является хлеб с включением патоки в количестве 3 % к массе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Включение в рецептуру патоки позволяет увеличить пищевую и энергетическую ценность хлеба.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Применение патоки предоставляет значительные возможности для создания новых видов хлебобулочных продуктов.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3" y="0"/>
            <a:ext cx="1798529" cy="1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7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572" y="618856"/>
            <a:ext cx="9532883" cy="6155062"/>
          </a:xfrm>
        </p:spPr>
        <p:txBody>
          <a:bodyPr>
            <a:noAutofit/>
          </a:bodyPr>
          <a:lstStyle/>
          <a:p>
            <a:pPr marL="107315" indent="0" algn="ctr">
              <a:spcBef>
                <a:spcPts val="0"/>
              </a:spcBef>
              <a:buNone/>
            </a:pPr>
            <a:r>
              <a:rPr lang="ru-RU" sz="1600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1600" b="1" dirty="0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</a:p>
          <a:p>
            <a:pPr marL="107315" indent="0" algn="ctr">
              <a:spcBef>
                <a:spcPts val="0"/>
              </a:spcBef>
              <a:buNone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Н.А. Показатели качества зерновых культур /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Н.А.Сидельникова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// Современные проблемы науки и образования.- 2014. Статья ВАК.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Н.А. Мониторинг технологических свойств зерновых культур /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Н.А.Сидельникова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// Современные проблемы науки и образования.- 2015.-№2. Статья ВАК.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Шмайлова</a:t>
            </a:r>
            <a:r>
              <a:rPr lang="ru-RU" sz="1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Т.А. Использование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фитопорошков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в хлебопечении /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Шмайлова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Т.А.,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Н.А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Актуальные проблемы и пути их решения в производстве, хранении и переработке сельскохозяйственной продукции: материалы научно-практической конференции (г. Ставрополь, 19-20 ноября 2015 г.) / Ставропольский государственный аграрный университет. – Ставрополь: АГРУС Ставропольского гос. Аграрного ун-та, 2015. - с. 33-36.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Н.А.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Перспективы использования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фитопорошков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для улучшения технологических свойств муки/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Н.А.,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Шмайлова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Т.А.// Международный научно-исследовательский журнал «Успехи современной  науки и образования».- №12, Том 9. 2016.- с.91-96. Статья ВАК.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Н.А. Использование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фитопорошков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в хлебопечении/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Сидельникова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Н.А,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Шмайлова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Т.А.,Смирнова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В.В.//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Проблемы и решения современной аграрной экономики: материалы XXI Международной научно-производственной конференции (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п.Майский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, 23-24 мая 2017 года): в 2 т. Т.1 –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п.Майский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: Издательство ФГБОУ ВО Белгородский ГАУ, 2017. –с.193-194.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Ауэрман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Л. Я. Технология хлебопекарного производства [Текст] : учеб. пособие / Л. Я.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Ауэрман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– М.: Профессия, 2003. – 415 с.</a:t>
            </a:r>
            <a:endParaRPr lang="ru-RU" sz="1400" kern="100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Баулина, Т. В. Характеристика хлебобулочных изделий для функционального питания [Текст] / Т. В. Баулина, Т. В. Шленская // Кондитерское и хлебопекарное производство. – 2011. – №3. – С. 16.</a:t>
            </a:r>
            <a:endParaRPr lang="ru-RU" sz="1400" kern="100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Бегеулов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М. Ш. Эффективность использования побочных продуктов переработки растительного сырья в хлебопечении [Текст] / М.Ш.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Бегеулов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Е.О.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Кармашова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// Известия ТСХА. – 2014 г. - № 5. - С. 73-76.</a:t>
            </a:r>
            <a:endParaRPr lang="ru-RU" sz="1400" kern="100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Васюкова, А. Т. Современные технологии хлебопечения [Текст]: учеб. пособие / А. Т. Васюкова, В. Ф.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Пучкова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-  Изд. 2-е. – М.: Издательско-торговая корпорация Дашков и К, 2008. – 204 с.</a:t>
            </a:r>
            <a:endParaRPr lang="ru-RU" sz="1400" kern="100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Власова, М. В. Формирование потребительских свойств и повышение </a:t>
            </a:r>
            <a:r>
              <a:rPr lang="ru-RU" sz="1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сохраняемости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хлеба из пшеничной муки, обогащенного грибными порошками [Текст] / М. В. Власова //Автореферат диссертации на соискание учетной степени кандидата технических наук, 18 октября 2011 г. – Москва, 2011. – С. 89-96.</a:t>
            </a:r>
            <a:endParaRPr lang="ru-RU" sz="1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8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7" y="1548223"/>
            <a:ext cx="3886200" cy="51816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4" y="0"/>
            <a:ext cx="1952212" cy="1967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1713" y="661767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181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63" y="15210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550" y="113511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решений использования патоки в производстве хлебобулочных изделий из пшеничной муки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16" y="1960320"/>
            <a:ext cx="7511143" cy="4225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28" y="1960320"/>
            <a:ext cx="8082643" cy="45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917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030" y="600003"/>
            <a:ext cx="10121462" cy="1970188"/>
          </a:xfrm>
        </p:spPr>
        <p:txBody>
          <a:bodyPr>
            <a:normAutofit/>
          </a:bodyPr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Изучение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патоки свекловичной при производстве хлеба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 пшеничной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сорта проводились в условиях лаборатории технологического факультета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производства и переработки сельскохозяйственной продукции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Объектом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являлся хлеб из пшеничной муки, приготовленный в соответствии с ГОСТ Р 52462-2005.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1" y="2544202"/>
            <a:ext cx="7668975" cy="43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6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795" y="66615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влажности мякиша хлеба выполнялось в соответствии с ГОСТ 21094-75. «Хлеб и хлебобулочные изделия. Методы определения влажности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52" y="1947041"/>
            <a:ext cx="5965371" cy="4474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4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71558"/>
            <a:ext cx="93710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пористости мякиша хлеба выполняли в соответствии с ГОСТ 5669-96. «Хлебобулочные изделия. Метод определения пористости».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8" y="1852448"/>
            <a:ext cx="3246664" cy="433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42" y="1852448"/>
            <a:ext cx="3747407" cy="4996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9" y="1852448"/>
            <a:ext cx="3246664" cy="4464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6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739" y="582068"/>
            <a:ext cx="948662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органолептическим показателям качества хлеб должен отвечать требованиям нормативных документов на данный вид хлеба по таким показателям как: внешний вид, цвет, состояние мякиша, вкус и запах.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882" b="19758"/>
          <a:stretch/>
        </p:blipFill>
        <p:spPr>
          <a:xfrm>
            <a:off x="5435" y="1862957"/>
            <a:ext cx="3024860" cy="3591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r="13061" b="15710"/>
          <a:stretch/>
        </p:blipFill>
        <p:spPr>
          <a:xfrm>
            <a:off x="3030295" y="2747312"/>
            <a:ext cx="2958353" cy="4110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21097" r="15031" b="5604"/>
          <a:stretch/>
        </p:blipFill>
        <p:spPr>
          <a:xfrm>
            <a:off x="9563549" y="1862958"/>
            <a:ext cx="2615228" cy="3783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2" r="13220" b="15315"/>
          <a:stretch/>
        </p:blipFill>
        <p:spPr>
          <a:xfrm>
            <a:off x="5988649" y="2747312"/>
            <a:ext cx="3574900" cy="4110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4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691" y="126999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Проектное предложение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432" y="2225542"/>
            <a:ext cx="9374203" cy="4086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производства хлеба из пшеничной муки путем изменения рецептуры. Новая рецептура предполагает замену сахара на патоку.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3" y="0"/>
            <a:ext cx="1895747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9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204" y="15210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опыта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888" y="889719"/>
            <a:ext cx="9584568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исследований было произведено 5 пробных лабораторных выпечек хлеба. Контроль  включал в себя выпечку хлеба по стандартной рецептуре, используемой в хлебопекарном производстве ПОБ «Октябрьский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хлебокомбинат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Опытные варианты отличались по процентному внесению сахара и патоки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74663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1485900" algn="l"/>
              </a:tabLst>
            </a:pPr>
            <a:endParaRPr lang="ru-RU" altLang="ru-RU" sz="1400" b="1" i="1" dirty="0" smtClean="0">
              <a:solidFill>
                <a:prstClr val="black"/>
              </a:solidFill>
              <a:latin typeface="Times New Roman CYR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lvl="0" indent="474663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1485900" algn="l"/>
              </a:tabLst>
            </a:pPr>
            <a:r>
              <a:rPr lang="ru-RU" altLang="ru-RU" sz="1400" b="1" i="1" dirty="0" smtClean="0">
                <a:solidFill>
                  <a:prstClr val="black"/>
                </a:solidFill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1400" b="1" i="1" dirty="0">
                <a:solidFill>
                  <a:prstClr val="black"/>
                </a:solidFill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solidFill>
                  <a:prstClr val="black"/>
                </a:solidFill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solidFill>
                <a:prstClr val="black"/>
              </a:solidFill>
            </a:endParaRPr>
          </a:p>
          <a:p>
            <a:pPr marL="0" lvl="0" indent="474663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1485900" algn="l"/>
              </a:tabLst>
            </a:pPr>
            <a:r>
              <a:rPr lang="ru-RU" altLang="ru-RU" sz="1600" b="1" dirty="0">
                <a:solidFill>
                  <a:prstClr val="black"/>
                </a:solidFill>
                <a:latin typeface="Times New Roman CYR" panose="02020603050405020304" pitchFamily="18" charset="0"/>
                <a:ea typeface="Arial Unicode MS" charset="0"/>
                <a:cs typeface="Times New Roman" panose="02020603050405020304" pitchFamily="18" charset="0"/>
              </a:rPr>
              <a:t>Схема опыта по изучению влияния патоки свекловичной на качество хлеба из муки пшеничной высшего сорта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84210"/>
              </p:ext>
            </p:extLst>
          </p:nvPr>
        </p:nvGraphicFramePr>
        <p:xfrm>
          <a:off x="678872" y="3093841"/>
          <a:ext cx="10986654" cy="3391980"/>
        </p:xfrm>
        <a:graphic>
          <a:graphicData uri="http://schemas.openxmlformats.org/drawingml/2006/table">
            <a:tbl>
              <a:tblPr/>
              <a:tblGrid>
                <a:gridCol w="2078183">
                  <a:extLst>
                    <a:ext uri="{9D8B030D-6E8A-4147-A177-3AD203B41FA5}">
                      <a16:colId xmlns="" xmlns:a16="http://schemas.microsoft.com/office/drawing/2014/main" val="247259813"/>
                    </a:ext>
                  </a:extLst>
                </a:gridCol>
                <a:gridCol w="928254">
                  <a:extLst>
                    <a:ext uri="{9D8B030D-6E8A-4147-A177-3AD203B41FA5}">
                      <a16:colId xmlns="" xmlns:a16="http://schemas.microsoft.com/office/drawing/2014/main" val="3958980771"/>
                    </a:ext>
                  </a:extLst>
                </a:gridCol>
                <a:gridCol w="942109">
                  <a:extLst>
                    <a:ext uri="{9D8B030D-6E8A-4147-A177-3AD203B41FA5}">
                      <a16:colId xmlns="" xmlns:a16="http://schemas.microsoft.com/office/drawing/2014/main" val="3153787249"/>
                    </a:ext>
                  </a:extLst>
                </a:gridCol>
                <a:gridCol w="1025237">
                  <a:extLst>
                    <a:ext uri="{9D8B030D-6E8A-4147-A177-3AD203B41FA5}">
                      <a16:colId xmlns="" xmlns:a16="http://schemas.microsoft.com/office/drawing/2014/main" val="4254393207"/>
                    </a:ext>
                  </a:extLst>
                </a:gridCol>
                <a:gridCol w="1717963">
                  <a:extLst>
                    <a:ext uri="{9D8B030D-6E8A-4147-A177-3AD203B41FA5}">
                      <a16:colId xmlns="" xmlns:a16="http://schemas.microsoft.com/office/drawing/2014/main" val="946769332"/>
                    </a:ext>
                  </a:extLst>
                </a:gridCol>
                <a:gridCol w="2299926">
                  <a:extLst>
                    <a:ext uri="{9D8B030D-6E8A-4147-A177-3AD203B41FA5}">
                      <a16:colId xmlns="" xmlns:a16="http://schemas.microsoft.com/office/drawing/2014/main" val="2669867046"/>
                    </a:ext>
                  </a:extLst>
                </a:gridCol>
                <a:gridCol w="1994982"/>
              </a:tblGrid>
              <a:tr h="521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Варианты опыта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Мука,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Сахар,%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Патока,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Поваренная соль,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Дрожжи </a:t>
                      </a: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хлебопекарные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Масло растительное, 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1891276"/>
                  </a:ext>
                </a:extLst>
              </a:tr>
              <a:tr h="782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1.Мука 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пшеничная высшего сорта  - контроль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850246"/>
                  </a:ext>
                </a:extLst>
              </a:tr>
              <a:tr h="521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2.Мука 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+ патока свекловичная 2,0%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6951387"/>
                  </a:ext>
                </a:extLst>
              </a:tr>
              <a:tr h="521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3.Мука 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+ патока свекловичная 3,0%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7819386"/>
                  </a:ext>
                </a:extLst>
              </a:tr>
              <a:tr h="521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4.Мука 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+ патока свекловичная 4,0%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756179"/>
                  </a:ext>
                </a:extLst>
              </a:tr>
              <a:tr h="521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 smtClean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5.Мука </a:t>
                      </a:r>
                      <a:r>
                        <a:rPr lang="ru-RU" sz="1600" kern="100" dirty="0">
                          <a:effectLst/>
                          <a:latin typeface="Times New Roman CYR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+ патока свекловичная 5,0%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686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74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87151"/>
              </p:ext>
            </p:extLst>
          </p:nvPr>
        </p:nvGraphicFramePr>
        <p:xfrm>
          <a:off x="1746888" y="578545"/>
          <a:ext cx="8757466" cy="5827182"/>
        </p:xfrm>
        <a:graphic>
          <a:graphicData uri="http://schemas.openxmlformats.org/drawingml/2006/table">
            <a:tbl>
              <a:tblPr firstRow="1" firstCol="1" bandRow="1"/>
              <a:tblGrid>
                <a:gridCol w="1818075">
                  <a:extLst>
                    <a:ext uri="{9D8B030D-6E8A-4147-A177-3AD203B41FA5}">
                      <a16:colId xmlns="" xmlns:a16="http://schemas.microsoft.com/office/drawing/2014/main" val="1396288238"/>
                    </a:ext>
                  </a:extLst>
                </a:gridCol>
                <a:gridCol w="1371775">
                  <a:extLst>
                    <a:ext uri="{9D8B030D-6E8A-4147-A177-3AD203B41FA5}">
                      <a16:colId xmlns="" xmlns:a16="http://schemas.microsoft.com/office/drawing/2014/main" val="3007786242"/>
                    </a:ext>
                  </a:extLst>
                </a:gridCol>
                <a:gridCol w="1391412">
                  <a:extLst>
                    <a:ext uri="{9D8B030D-6E8A-4147-A177-3AD203B41FA5}">
                      <a16:colId xmlns="" xmlns:a16="http://schemas.microsoft.com/office/drawing/2014/main" val="3398490403"/>
                    </a:ext>
                  </a:extLst>
                </a:gridCol>
                <a:gridCol w="1392396">
                  <a:extLst>
                    <a:ext uri="{9D8B030D-6E8A-4147-A177-3AD203B41FA5}">
                      <a16:colId xmlns="" xmlns:a16="http://schemas.microsoft.com/office/drawing/2014/main" val="483115192"/>
                    </a:ext>
                  </a:extLst>
                </a:gridCol>
                <a:gridCol w="1391412">
                  <a:extLst>
                    <a:ext uri="{9D8B030D-6E8A-4147-A177-3AD203B41FA5}">
                      <a16:colId xmlns="" xmlns:a16="http://schemas.microsoft.com/office/drawing/2014/main" val="3400048179"/>
                    </a:ext>
                  </a:extLst>
                </a:gridCol>
                <a:gridCol w="1392396">
                  <a:extLst>
                    <a:ext uri="{9D8B030D-6E8A-4147-A177-3AD203B41FA5}">
                      <a16:colId xmlns="" xmlns:a16="http://schemas.microsoft.com/office/drawing/2014/main" val="1368699628"/>
                    </a:ext>
                  </a:extLst>
                </a:gridCol>
              </a:tblGrid>
              <a:tr h="4501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Опытный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№1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Опытный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№2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№3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№4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7798386"/>
                  </a:ext>
                </a:extLst>
              </a:tr>
              <a:tr h="227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Симметричная, правильная, с выпуклой верхней коркой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8621694"/>
                  </a:ext>
                </a:extLst>
              </a:tr>
              <a:tr h="468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Хлебный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ароматный, приятный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Хлебный, ароматный, приятный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Хлебный, излишне выраженный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сахарной свеклы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/>
                </a:tc>
                <a:extLst>
                  <a:ext uri="{0D108BD9-81ED-4DB2-BD59-A6C34878D82A}">
                    <a16:rowId xmlns="" xmlns:a16="http://schemas.microsoft.com/office/drawing/2014/main" val="646062077"/>
                  </a:ext>
                </a:extLst>
              </a:tr>
              <a:tr h="899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Характерен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данного вида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Характерен для данного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Характерен для данного вида, слегка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карамельный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привкус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Характерен для данного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вида, выражен карамельный привкус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Кисловатый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/>
                </a:tc>
                <a:extLst>
                  <a:ext uri="{0D108BD9-81ED-4DB2-BD59-A6C34878D82A}">
                    <a16:rowId xmlns="" xmlns:a16="http://schemas.microsoft.com/office/drawing/2014/main" val="1432922304"/>
                  </a:ext>
                </a:extLst>
              </a:tr>
              <a:tr h="3822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Небольшие надрывы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1067790"/>
                  </a:ext>
                </a:extLst>
              </a:tr>
              <a:tr h="4204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Светло-бежевая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Темно-желтая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Золотисто-коричневая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4398625"/>
                  </a:ext>
                </a:extLst>
              </a:tr>
              <a:tr h="384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мякиша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Слегка золотистый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Коричнево-желтый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7754529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Среднепористая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Среднепористая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Крупнопористая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Крупнопористая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Среднепористая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822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8690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 стенок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толщины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Тонкостенная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Тонкостенная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Тонкостенная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толщины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5006075"/>
                  </a:ext>
                </a:extLst>
              </a:tr>
              <a:tr h="1512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Пористость,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3398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Влажность, %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мякиша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96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Эластичность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мякиша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453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Объемный выход,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2" marR="31752" marT="31752" marB="3175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04376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5921" y="0"/>
            <a:ext cx="87618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2.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Органолептические и физико-химические показатели испытуемых образцов хлеба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" y="0"/>
            <a:ext cx="15729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8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807</TotalTime>
  <Words>1323</Words>
  <Application>Microsoft Office PowerPoint</Application>
  <PresentationFormat>Произвольный</PresentationFormat>
  <Paragraphs>267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МИНИСТЕРСТВО СЕЛЬСКОГО ХОЗЯЙСТВА РОССИЙСКОЙ ФЕДЕРАЦИИ  ФЕДЕРАЛЬНОЕ ГОСУДАРСТВЕННОЕ БЮДЖЕТНОЕ ОБРАЗОВАТЕЛЬНОЕ УЧРЕЖДЕНИЕ ВЫСШЕГО ОБРАЗОВАНИЯ  «БЕЛГОРОДСКИЙ ГОСУДАРСТВЕННЫЙ АГРАРНЫЙ УНИВЕРСИТЕТ ИМЕНИ В.Я.ГОРИНА»   Исследовательская работа</vt:lpstr>
      <vt:lpstr>Цель работы</vt:lpstr>
      <vt:lpstr>Материалы и методы исследования</vt:lpstr>
      <vt:lpstr>Определение влажности мякиша хлеба выполнялось в соответствии с ГОСТ 21094-75. «Хлеб и хлебобулочные изделия. Методы определения влажности». </vt:lpstr>
      <vt:lpstr>Определение пористости мякиша хлеба выполняли в соответствии с ГОСТ 5669-96. «Хлебобулочные изделия. Метод определения пористости». </vt:lpstr>
      <vt:lpstr>Согласно органолептическим показателям качества хлеб должен отвечать требованиям нормативных документов на данный вид хлеба по таким показателям как: внешний вид, цвет, состояние мякиша, вкус и запах. </vt:lpstr>
      <vt:lpstr>Проектное предложение</vt:lpstr>
      <vt:lpstr>Схема опыта</vt:lpstr>
      <vt:lpstr>Презентация PowerPoint</vt:lpstr>
      <vt:lpstr>Результаты исследований</vt:lpstr>
      <vt:lpstr>Презентация PowerPoint</vt:lpstr>
      <vt:lpstr>Расчет цены хлеба (контроль)</vt:lpstr>
      <vt:lpstr>Заключение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РОССИЙСКОЙ ФЕДЕРАЦИИ  ФЕДЕРАЛЬНОЕ ГОСУДАРСТВЕННОЕ БЮДЖЕТНОЕ ОБРАЗОВАТЕЛЬНОЕ УЧРЕЖДЕНИЕ ВЫСШЕГО ОБРАЗОВАНИЯ  «БЕЛГОРОДСКИЙ ГОСУДАРСТВЕННЫЙ АГРАРНЫЙ УНИВЕРСИТЕТ ИМЕНИ В.Я.ГОРИНА»   Исследовательская работа</dc:title>
  <dc:creator>Admin</dc:creator>
  <cp:lastModifiedBy>Helen</cp:lastModifiedBy>
  <cp:revision>51</cp:revision>
  <dcterms:created xsi:type="dcterms:W3CDTF">2018-03-12T10:20:24Z</dcterms:created>
  <dcterms:modified xsi:type="dcterms:W3CDTF">2018-03-15T11:27:56Z</dcterms:modified>
</cp:coreProperties>
</file>