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5" r:id="rId2"/>
    <p:sldId id="352" r:id="rId3"/>
    <p:sldId id="353" r:id="rId4"/>
    <p:sldId id="326" r:id="rId5"/>
    <p:sldId id="327" r:id="rId6"/>
    <p:sldId id="330" r:id="rId7"/>
    <p:sldId id="339" r:id="rId8"/>
    <p:sldId id="329" r:id="rId9"/>
    <p:sldId id="343" r:id="rId10"/>
    <p:sldId id="341" r:id="rId11"/>
    <p:sldId id="342" r:id="rId12"/>
    <p:sldId id="344" r:id="rId13"/>
    <p:sldId id="349" r:id="rId14"/>
    <p:sldId id="347" r:id="rId15"/>
    <p:sldId id="346" r:id="rId16"/>
    <p:sldId id="348" r:id="rId17"/>
    <p:sldId id="354" r:id="rId18"/>
    <p:sldId id="351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E9A317"/>
    <a:srgbClr val="FFC0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9" autoAdjust="0"/>
    <p:restoredTop sz="27701" autoAdjust="0"/>
  </p:normalViewPr>
  <p:slideViewPr>
    <p:cSldViewPr>
      <p:cViewPr>
        <p:scale>
          <a:sx n="75" d="100"/>
          <a:sy n="75" d="100"/>
        </p:scale>
        <p:origin x="-118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770019DB-7FB9-4CC0-81BC-BC5B6E997361}" type="datetimeFigureOut">
              <a:rPr lang="ru-RU"/>
              <a:pPr/>
              <a:t>15.03.2018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34D8FC90-14AF-493D-B428-CF1A00A633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1D12ED-CFBF-4C33-8F08-6B28E94F70C9}" type="datetimeFigureOut">
              <a:rPr lang="ru-RU"/>
              <a:pPr>
                <a:defRPr/>
              </a:pPr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48DE5B-F4E0-47E9-8B37-9BC51EAEB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24F6-3188-49D1-9AB7-B5ACF2F06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C53-B57F-484C-A0CD-F07AAFC7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8106-DADD-4EB9-8D6B-AF8FD0E22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F2A5-78C6-4AD4-9561-A8AD39712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33FE-DD0A-4289-AE98-8E1ECE1D2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9D4D-CA0E-47F7-B4A2-B622DBBE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D654-B718-4A32-8D28-EDE0B4758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EC50-6128-4366-A9C6-003A10892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2E3F-99AF-45D3-B310-9C1C9F0D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86DB-EB38-40E3-BE4A-69D312A3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A98-39A7-43DF-A005-F5ADBEAE2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9BD7-8E13-44FB-82C6-2DA08010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E7F75-607F-42C1-B79B-617863D6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700" r:id="rId9"/>
    <p:sldLayoutId id="2147483691" r:id="rId10"/>
    <p:sldLayoutId id="2147483690" r:id="rId11"/>
    <p:sldLayoutId id="2147483701" r:id="rId12"/>
    <p:sldLayoutId id="2147483702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>
          <a:solidFill>
            <a:schemeClr val="tx1"/>
          </a:solidFill>
          <a:latin typeface="Arial" charset="0"/>
          <a:cs typeface="Arial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>
          <a:solidFill>
            <a:schemeClr val="tx1"/>
          </a:solidFill>
          <a:latin typeface="Arial" charset="0"/>
          <a:cs typeface="Arial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>
          <a:solidFill>
            <a:schemeClr val="tx1"/>
          </a:solidFill>
          <a:latin typeface="Arial" charset="0"/>
          <a:cs typeface="Arial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2800">
          <a:solidFill>
            <a:schemeClr val="tx1"/>
          </a:solidFill>
          <a:latin typeface="Arial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1" y="0"/>
            <a:ext cx="915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Логотип&#10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428604"/>
            <a:ext cx="32400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58775" y="4214818"/>
            <a:ext cx="878522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Исполнитель: </a:t>
            </a: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    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Донченко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Ирина Сергеевна,</a:t>
            </a: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студентка 32 АХП группы</a:t>
            </a: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Руководитель: </a:t>
            </a: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                                                           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Акинчин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Александр Владимирович</a:t>
            </a:r>
          </a:p>
          <a:p>
            <a:pPr algn="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ФГБОУ ВО Белгородский ГАУ</a:t>
            </a:r>
          </a:p>
          <a:p>
            <a:pPr algn="ctr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п. Майский 2017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175" y="2133600"/>
            <a:ext cx="9032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Внедрение элементов системы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«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ЦПС: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cs typeface="Arial" charset="0"/>
              </a:rPr>
              <a:t>АгроУправление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»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в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УНИЦ «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Агротехнопарк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6391" name="Picture 7" descr="Эмблема БелГАУ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42852"/>
            <a:ext cx="1824037" cy="1844675"/>
          </a:xfrm>
          <a:prstGeom prst="rect">
            <a:avLst/>
          </a:prstGeom>
          <a:noFill/>
        </p:spPr>
      </p:pic>
      <p:pic>
        <p:nvPicPr>
          <p:cNvPr id="8" name="Рисунок 7" descr="Precision-Agricul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000504"/>
            <a:ext cx="3698203" cy="21193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Илья\Desktop\ГАУ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1484313"/>
            <a:ext cx="8578850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14414" y="357166"/>
            <a:ext cx="691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Сформирована структура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посевных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площадей на 2017 год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11188" y="551656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По результатам формирования структуры посевных площадей автоматически рассчитан валовый сбор по каждому полю.</a:t>
            </a: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Илья\Desktop\ГАУ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326437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116013" y="349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Построены тематические карты по полям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827088" y="5876925"/>
            <a:ext cx="7059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На рисунке представлена тематическая карта по размещению культур на полях за 2017 год.</a:t>
            </a: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Илья\Desktop\ГАУ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742362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439863" y="549275"/>
            <a:ext cx="6335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Агроэкологический паспорт полей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23850" y="5661025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 программу внесены результаты агрохимического обследования </a:t>
            </a:r>
            <a:r>
              <a:rPr lang="ru-RU" b="1" dirty="0" smtClean="0">
                <a:solidFill>
                  <a:srgbClr val="0000FF"/>
                </a:solidFill>
              </a:rPr>
              <a:t>почв, проведённого в 2017 году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Илья\Desktop\ГАУ\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1287463"/>
            <a:ext cx="8335963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99319" y="333375"/>
            <a:ext cx="7345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Тематическая карта полей по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содержанию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гумуса в почве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39750" y="6165850"/>
            <a:ext cx="799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Все производственные поля имеют среднее содержание гумуса.</a:t>
            </a: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Илья\Desktop\ГАУ\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166813"/>
            <a:ext cx="8345487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95350" y="333375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Тематическая карта полей по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содержанию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фосфора в почве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98463" y="5876925"/>
            <a:ext cx="835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50% производственных полей имеет повышенное содержание фосфора в почве, 50%</a:t>
            </a:r>
            <a:r>
              <a:rPr lang="ru-RU"/>
              <a:t> </a:t>
            </a:r>
            <a:r>
              <a:rPr lang="ru-RU" b="1">
                <a:solidFill>
                  <a:srgbClr val="0000FF"/>
                </a:solidFill>
              </a:rPr>
              <a:t>– среднее.</a:t>
            </a: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Илья\Desktop\ГАУ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1379538"/>
            <a:ext cx="8364538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821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Тематическая карта полей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по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содержанию калия в почве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23850" y="60928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80% произведенных полей имеет повышенное содержание калия в почве.</a:t>
            </a: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Илья\Desktop\ГАУ\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557338"/>
            <a:ext cx="8364538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000100" y="428604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Тематическая карта полей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кислотности почв </a:t>
            </a:r>
          </a:p>
        </p:txBody>
      </p:sp>
      <p:pic>
        <p:nvPicPr>
          <p:cNvPr id="4" name="Рисунок 3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2005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bsau.gi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8695" y="285728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Отбор почвенных проб с одного поля на установление пестроты плодородия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1692275" y="187325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rebuchet MS" pitchFamily="34" charset="0"/>
              </a:rPr>
              <a:t>Обследование полей</a:t>
            </a:r>
          </a:p>
        </p:txBody>
      </p:sp>
      <p:pic>
        <p:nvPicPr>
          <p:cNvPr id="33794" name="Picture 2" descr="C:\Users\Илья\Desktop\Файл1 (2017.07.14 09-11-5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20713"/>
            <a:ext cx="4051300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74638" y="5380038"/>
            <a:ext cx="8672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Выполнено обследования полей с помощью мобильного приложения «мАгроУправление» с целью выявления вредоносных объектов - американского клена и жука-кузьки. </a:t>
            </a:r>
          </a:p>
          <a:p>
            <a:pPr algn="ctr"/>
            <a:r>
              <a:rPr lang="ru-RU">
                <a:latin typeface="Trebuchet MS" pitchFamily="34" charset="0"/>
              </a:rPr>
              <a:t>Результаты отправлены в систему Агроуправление.</a:t>
            </a:r>
          </a:p>
        </p:txBody>
      </p:sp>
      <p:pic>
        <p:nvPicPr>
          <p:cNvPr id="33796" name="Picture 4" descr="C:\Users\Илья\Desktop\Файл1 (2017.07.14 09-43-0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20713"/>
            <a:ext cx="4535487" cy="467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sau.gif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-1571668" y="4714884"/>
            <a:ext cx="12287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8888" y="4602163"/>
            <a:ext cx="6913562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3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7" descr="Эмблема БелГАУ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42852"/>
            <a:ext cx="1824037" cy="184467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B86DB-EB38-40E3-BE4A-69D312A3B94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42845" y="1357298"/>
            <a:ext cx="7286676" cy="7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2000" b="1" dirty="0">
              <a:solidFill>
                <a:srgbClr val="005DA2"/>
              </a:solidFill>
              <a:cs typeface="Arial" charset="0"/>
            </a:endParaRPr>
          </a:p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Задачи: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357166"/>
            <a:ext cx="6357982" cy="111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Цель работы  – внедрить систему производственного учета «ЦПС: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АгроУправление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»  в УНИЦ 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Агротехнопарк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».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786322"/>
            <a:ext cx="3005404" cy="185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ecision-ag-600x3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000636"/>
            <a:ext cx="2997785" cy="164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2143116"/>
            <a:ext cx="6429420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1. Создание картографической базы на основе аэрофотосъемки и </a:t>
            </a:r>
            <a:r>
              <a:rPr lang="ru-RU" b="1" dirty="0" err="1" smtClean="0">
                <a:solidFill>
                  <a:srgbClr val="005DA2"/>
                </a:solidFill>
                <a:cs typeface="Arial" charset="0"/>
              </a:rPr>
              <a:t>космомониторинга</a:t>
            </a: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2571744"/>
            <a:ext cx="6143668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ru-RU" b="1" dirty="0" smtClean="0">
              <a:solidFill>
                <a:srgbClr val="005DA2"/>
              </a:solidFill>
              <a:cs typeface="Arial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2. Загрузка готовых векторных карт-схем полей УНИЦ «</a:t>
            </a:r>
            <a:r>
              <a:rPr lang="ru-RU" b="1" dirty="0" err="1" smtClean="0">
                <a:solidFill>
                  <a:srgbClr val="005DA2"/>
                </a:solidFill>
                <a:cs typeface="Arial" charset="0"/>
              </a:rPr>
              <a:t>Агротехнопарк</a:t>
            </a: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» в ПО </a:t>
            </a:r>
            <a:r>
              <a:rPr lang="ru-RU" b="1" dirty="0" err="1" smtClean="0">
                <a:solidFill>
                  <a:srgbClr val="005DA2"/>
                </a:solidFill>
                <a:cs typeface="Arial" charset="0"/>
              </a:rPr>
              <a:t>ЦПС:АгроУправление</a:t>
            </a: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3786190"/>
            <a:ext cx="6786610" cy="69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3. Создание нормативно-правовой базы для обеспечения работы «</a:t>
            </a:r>
            <a:r>
              <a:rPr lang="ru-RU" b="1" dirty="0" err="1" smtClean="0">
                <a:solidFill>
                  <a:srgbClr val="005DA2"/>
                </a:solidFill>
                <a:cs typeface="Arial" charset="0"/>
              </a:rPr>
              <a:t>ЦПС:АгроУправление</a:t>
            </a: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4572008"/>
            <a:ext cx="3143272" cy="132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4. Выполнение работ по стартовому обучению специалистов работе с «</a:t>
            </a:r>
            <a:r>
              <a:rPr lang="ru-RU" b="1" dirty="0" err="1" smtClean="0">
                <a:solidFill>
                  <a:srgbClr val="005DA2"/>
                </a:solidFill>
                <a:cs typeface="Arial" charset="0"/>
              </a:rPr>
              <a:t>ЦПС:АгроУправление</a:t>
            </a:r>
            <a:r>
              <a:rPr lang="ru-RU" b="1" dirty="0" smtClean="0">
                <a:solidFill>
                  <a:srgbClr val="005DA2"/>
                </a:solidFill>
                <a:cs typeface="Arial" charset="0"/>
              </a:rPr>
              <a:t>».</a:t>
            </a:r>
            <a:endParaRPr lang="ru-RU" b="1" dirty="0">
              <a:solidFill>
                <a:srgbClr val="005DA2"/>
              </a:solidFill>
              <a:cs typeface="Arial" charset="0"/>
            </a:endParaRPr>
          </a:p>
        </p:txBody>
      </p:sp>
      <p:pic>
        <p:nvPicPr>
          <p:cNvPr id="11" name="Рисунок 10" descr="bsau.gif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965999" y="285728"/>
            <a:ext cx="72120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 помощью беспилотного летательного аппарата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Геоскан-201 была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выполнена  детальная аэрофотосъемка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территории полей УНИЦ «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Агротехнопарк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» 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0149" y="1643050"/>
            <a:ext cx="6643702" cy="498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71438" y="928688"/>
            <a:ext cx="9072563" cy="5757862"/>
          </a:xfrm>
          <a:prstGeom prst="rect">
            <a:avLst/>
          </a:prstGeom>
        </p:spPr>
        <p:txBody>
          <a:bodyPr/>
          <a:lstStyle/>
          <a:p>
            <a:pPr marL="457200" indent="-216000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642910" y="5643578"/>
            <a:ext cx="7913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По результатам аэрофотосъемки был сформирован </a:t>
            </a:r>
            <a:r>
              <a:rPr lang="ru-RU" b="1" dirty="0" err="1" smtClean="0">
                <a:solidFill>
                  <a:srgbClr val="0000FF"/>
                </a:solidFill>
              </a:rPr>
              <a:t>ортофотоплан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889794" y="273050"/>
            <a:ext cx="7364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Ортофотоплан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413" name="Picture 2" descr="C:\Users\Илья\Desktop\ГАУ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7359678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71438" y="928688"/>
            <a:ext cx="9072563" cy="5757862"/>
          </a:xfrm>
          <a:prstGeom prst="rect">
            <a:avLst/>
          </a:prstGeom>
        </p:spPr>
        <p:txBody>
          <a:bodyPr/>
          <a:lstStyle/>
          <a:p>
            <a:pPr marL="457200" indent="-216000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27038" y="5445125"/>
            <a:ext cx="8335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На основании ортофотоплана составлена карта полей лаборатории по изучению систем земледелия и проблемной лаборатории селекции и промышленного семеноводства – общая площадь 191 га.</a:t>
            </a:r>
          </a:p>
          <a:p>
            <a:pPr algn="ctr"/>
            <a:endParaRPr lang="ru-RU" b="1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889794" y="273050"/>
            <a:ext cx="7364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Карта земель</a:t>
            </a:r>
          </a:p>
        </p:txBody>
      </p:sp>
      <p:pic>
        <p:nvPicPr>
          <p:cNvPr id="18437" name="Picture 2" descr="C:\Users\Илья\Desktop\ГАУ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335963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71438" y="928688"/>
            <a:ext cx="9072563" cy="5757862"/>
          </a:xfrm>
          <a:prstGeom prst="rect">
            <a:avLst/>
          </a:prstGeom>
        </p:spPr>
        <p:txBody>
          <a:bodyPr/>
          <a:lstStyle/>
          <a:p>
            <a:pPr marL="457200" indent="-216000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C:\Users\Илья\Desktop\ГАУ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8066087" cy="436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338388" y="242888"/>
            <a:ext cx="44656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Индекс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NDVI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928662" y="5667375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Была проведена съемка индекса NDVI (индекса накопления биомассы растений) – состояние на 23.06.17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endParaRPr lang="ru-RU" dirty="0">
              <a:latin typeface="Trebuchet MS" pitchFamily="34" charset="0"/>
            </a:endParaRPr>
          </a:p>
        </p:txBody>
      </p:sp>
      <p:pic>
        <p:nvPicPr>
          <p:cNvPr id="7" name="Рисунок 6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лья\Desktop\ГАУ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06654"/>
            <a:ext cx="6929486" cy="375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15219" y="404813"/>
            <a:ext cx="69135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Карта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высот и уклонов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114425" y="5949950"/>
            <a:ext cx="6481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Picture 2" descr="C:\Users\Илья\Desktop\ГАУ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9207" y="1142984"/>
            <a:ext cx="6654793" cy="361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71438" y="928688"/>
            <a:ext cx="9072563" cy="5757862"/>
          </a:xfrm>
          <a:prstGeom prst="rect">
            <a:avLst/>
          </a:prstGeom>
        </p:spPr>
        <p:txBody>
          <a:bodyPr/>
          <a:lstStyle/>
          <a:p>
            <a:pPr marL="457200" indent="-216000" fontAlgn="auto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30175" y="5661025"/>
            <a:ext cx="901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Границы производственных полей (площадь  317 га) были уточнены с помощью высокоточного датчика </a:t>
            </a:r>
            <a:r>
              <a:rPr lang="ru-RU" b="1" dirty="0" err="1">
                <a:solidFill>
                  <a:srgbClr val="0000FF"/>
                </a:solidFill>
              </a:rPr>
              <a:t>Глонасс</a:t>
            </a:r>
            <a:r>
              <a:rPr lang="ru-RU" b="1" dirty="0">
                <a:solidFill>
                  <a:srgbClr val="0000FF"/>
                </a:solidFill>
              </a:rPr>
              <a:t>/GPS. Составлена карта производственных полей.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08400" y="4941888"/>
            <a:ext cx="503238" cy="0"/>
          </a:xfrm>
          <a:prstGeom prst="line">
            <a:avLst/>
          </a:prstGeom>
          <a:ln w="476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31"/>
          <p:cNvSpPr txBox="1">
            <a:spLocks noChangeArrowheads="1"/>
          </p:cNvSpPr>
          <p:nvPr/>
        </p:nvSpPr>
        <p:spPr bwMode="auto">
          <a:xfrm>
            <a:off x="1071538" y="214290"/>
            <a:ext cx="7364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Составлен векторный слой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производственных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полей</a:t>
            </a:r>
          </a:p>
        </p:txBody>
      </p:sp>
      <p:pic>
        <p:nvPicPr>
          <p:cNvPr id="22534" name="Picture 2" descr="C:\Users\Илья\Desktop\ГАУ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42984"/>
            <a:ext cx="8064500" cy="379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 descr="20170710_105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47" y="1071546"/>
            <a:ext cx="552453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16013" y="6207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Сформирована база данных по полям</a:t>
            </a:r>
          </a:p>
        </p:txBody>
      </p:sp>
      <p:pic>
        <p:nvPicPr>
          <p:cNvPr id="23554" name="Picture 3" descr="C:\Users\Илья\Desktop\ГАУ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8288337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16013" y="4581525"/>
            <a:ext cx="7343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В карточке каждого поля может храниться неограниченное количество различных показателей, которые могут быть отражены на карте в виде карт-схем.</a:t>
            </a:r>
          </a:p>
        </p:txBody>
      </p:sp>
      <p:pic>
        <p:nvPicPr>
          <p:cNvPr id="5" name="Рисунок 4" descr="bsau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322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F2A5-78C6-4AD4-9561-A8AD39712FA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Ambrosimov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D78C9"/>
      </a:hlink>
      <a:folHlink>
        <a:srgbClr val="0D78C9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2989</TotalTime>
  <Words>414</Words>
  <Application>Microsoft Office PowerPoint</Application>
  <PresentationFormat>Экран (4:3)</PresentationFormat>
  <Paragraphs>73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810316</cp:lastModifiedBy>
  <cp:revision>288</cp:revision>
  <dcterms:created xsi:type="dcterms:W3CDTF">2014-10-22T08:20:11Z</dcterms:created>
  <dcterms:modified xsi:type="dcterms:W3CDTF">2018-03-14T21:38:34Z</dcterms:modified>
</cp:coreProperties>
</file>