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84" r:id="rId2"/>
    <p:sldId id="257" r:id="rId3"/>
    <p:sldId id="259" r:id="rId4"/>
    <p:sldId id="296" r:id="rId5"/>
    <p:sldId id="297" r:id="rId6"/>
    <p:sldId id="299" r:id="rId7"/>
    <p:sldId id="298" r:id="rId8"/>
    <p:sldId id="301" r:id="rId9"/>
    <p:sldId id="302" r:id="rId10"/>
    <p:sldId id="310" r:id="rId11"/>
    <p:sldId id="311" r:id="rId12"/>
    <p:sldId id="300" r:id="rId13"/>
    <p:sldId id="304" r:id="rId14"/>
    <p:sldId id="303" r:id="rId15"/>
    <p:sldId id="305" r:id="rId16"/>
    <p:sldId id="31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38" autoAdjust="0"/>
    <p:restoredTop sz="93743" autoAdjust="0"/>
  </p:normalViewPr>
  <p:slideViewPr>
    <p:cSldViewPr>
      <p:cViewPr>
        <p:scale>
          <a:sx n="100" d="100"/>
          <a:sy n="100" d="100"/>
        </p:scale>
        <p:origin x="-1878" y="-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C7EB4C-BEE5-47A9-AB02-8011849118D4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0C64FC-8A03-48B2-AB68-680AEA73E4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77622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908720"/>
            <a:ext cx="691276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4400" b="1" dirty="0" smtClean="0"/>
          </a:p>
          <a:p>
            <a:pPr algn="ctr"/>
            <a:r>
              <a:rPr lang="ru-RU" sz="4400" b="1" dirty="0" smtClean="0"/>
              <a:t>Инструкция по работе</a:t>
            </a:r>
          </a:p>
          <a:p>
            <a:pPr algn="ctr"/>
            <a:r>
              <a:rPr lang="ru-RU" sz="4400" b="1" dirty="0" smtClean="0"/>
              <a:t>в Электронной библиотеке Белгородского </a:t>
            </a:r>
            <a:r>
              <a:rPr lang="ru-RU" sz="4400" b="1" dirty="0" smtClean="0"/>
              <a:t>ГА</a:t>
            </a:r>
            <a:r>
              <a:rPr lang="ru-RU" sz="4400" b="1" dirty="0"/>
              <a:t>У</a:t>
            </a:r>
            <a:endParaRPr lang="ru-RU" sz="4400" b="1" dirty="0" smtClean="0"/>
          </a:p>
          <a:p>
            <a:endParaRPr lang="ru-RU" sz="4000" b="1" dirty="0" smtClean="0"/>
          </a:p>
        </p:txBody>
      </p:sp>
      <p:pic>
        <p:nvPicPr>
          <p:cNvPr id="3" name="Picture 2" descr="D:\Мои рисунки\bgau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04664"/>
            <a:ext cx="1656184" cy="16561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43000"/>
          </a:xfrm>
        </p:spPr>
        <p:txBody>
          <a:bodyPr>
            <a:normAutofit fontScale="90000"/>
          </a:bodyPr>
          <a:lstStyle/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>В конце каждой порции найденных документов пользователю предлагается: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1800" b="1" dirty="0" smtClean="0"/>
              <a:t>1. Просмотреть отмеченные документы;</a:t>
            </a:r>
            <a:br>
              <a:rPr lang="ru-RU" sz="1800" b="1" dirty="0" smtClean="0"/>
            </a:br>
            <a:r>
              <a:rPr lang="ru-RU" sz="1800" b="1" dirty="0" smtClean="0"/>
              <a:t>2. Сохранить/распечатать результаты поиска; при этом есть возможность указать исходные документы (все, отмеченные, кроме отмеченных), порядок сортировки (по заголовку, по году издания, по дате поступления) и формат представления документов;</a:t>
            </a:r>
            <a:br>
              <a:rPr lang="ru-RU" sz="1800" b="1" dirty="0" smtClean="0"/>
            </a:br>
            <a:r>
              <a:rPr lang="ru-RU" sz="1800" b="1" dirty="0" smtClean="0"/>
              <a:t>3. Сохранить текущий запрос в качестве личного постоянного запроса; при этом есть возможность дать наименование запросу на естественном языке.</a:t>
            </a:r>
            <a:br>
              <a:rPr lang="ru-RU" sz="1800" b="1" dirty="0" smtClean="0"/>
            </a:br>
            <a:endParaRPr lang="ru-RU" sz="1800" b="1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971600" y="2775198"/>
            <a:ext cx="7488831" cy="381642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993304" y="5445224"/>
            <a:ext cx="1490464" cy="6480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3131840" y="5697252"/>
            <a:ext cx="792088" cy="25202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5796136" y="5661248"/>
            <a:ext cx="720080" cy="25202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8355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Autofit/>
          </a:bodyPr>
          <a:lstStyle/>
          <a:p>
            <a:r>
              <a:rPr lang="ru-RU" sz="2000" b="1" dirty="0" smtClean="0"/>
              <a:t>Кликнув по слову «Экземпляры», можно узнать количество экземпляров определённого издания в разных структурных подразделениях библиотеки.</a:t>
            </a:r>
            <a:br>
              <a:rPr lang="ru-RU" sz="2000" b="1" dirty="0" smtClean="0"/>
            </a:br>
            <a:r>
              <a:rPr lang="ru-RU" sz="2000" b="1" dirty="0" smtClean="0"/>
              <a:t>Кликнув «Учебная литература»,  - познакомиться с распределением издания по направлениям подготовки и специальностям</a:t>
            </a:r>
            <a:endParaRPr lang="ru-RU" sz="2000" b="1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971600" y="1914550"/>
            <a:ext cx="7560840" cy="460851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3" name="Овал 2"/>
          <p:cNvSpPr/>
          <p:nvPr/>
        </p:nvSpPr>
        <p:spPr>
          <a:xfrm>
            <a:off x="1907704" y="2852936"/>
            <a:ext cx="1440160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3406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dirty="0" smtClean="0"/>
              <a:t>Описание </a:t>
            </a:r>
            <a:r>
              <a:rPr lang="ru-RU" sz="2400" b="1" dirty="0"/>
              <a:t>каждого документа содержит ссылки на полный текст </a:t>
            </a:r>
            <a:r>
              <a:rPr lang="ru-RU" sz="2400" b="1" dirty="0" smtClean="0"/>
              <a:t>(при </a:t>
            </a:r>
            <a:r>
              <a:rPr lang="ru-RU" sz="2400" b="1" dirty="0"/>
              <a:t>его наличии).</a:t>
            </a:r>
            <a:r>
              <a:rPr lang="ru-RU" sz="2400" dirty="0"/>
              <a:t> </a:t>
            </a:r>
            <a:r>
              <a:rPr lang="ru-RU" sz="2400" b="1" dirty="0"/>
              <a:t>В зависимости от прав доступа пользователю могут быть предоставлены две возможности: скачать полный текст и/или просматривать его постранично</a:t>
            </a:r>
            <a:r>
              <a:rPr lang="ru-RU" sz="2400" dirty="0"/>
              <a:t>.</a:t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683568" y="1948830"/>
            <a:ext cx="7920879" cy="453650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4" name="Овал 3"/>
          <p:cNvSpPr/>
          <p:nvPr/>
        </p:nvSpPr>
        <p:spPr>
          <a:xfrm>
            <a:off x="683568" y="3431282"/>
            <a:ext cx="1296144" cy="4297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9495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/>
              <a:t>Работа с полным текстом</a:t>
            </a:r>
            <a:br>
              <a:rPr lang="ru-RU" sz="3100" b="1" dirty="0" smtClean="0"/>
            </a:br>
            <a:r>
              <a:rPr lang="ru-RU" sz="2700" dirty="0"/>
              <a:t>В случае постраничного просмотра каждая страница полного текста </a:t>
            </a:r>
            <a:r>
              <a:rPr lang="ru-RU" sz="2700" dirty="0" smtClean="0"/>
              <a:t>представляется в </a:t>
            </a:r>
            <a:r>
              <a:rPr lang="ru-RU" sz="2700" dirty="0"/>
              <a:t>виде «картинки»</a:t>
            </a:r>
            <a:r>
              <a:rPr lang="ru-RU" sz="2700" dirty="0" smtClean="0"/>
              <a:t> </a:t>
            </a:r>
            <a:r>
              <a:rPr lang="ru-RU" sz="2700" dirty="0"/>
              <a:t>с цветовой маркировкой слов </a:t>
            </a:r>
            <a:r>
              <a:rPr lang="ru-RU" sz="2700" dirty="0" smtClean="0"/>
              <a:t>запроса</a:t>
            </a:r>
            <a:endParaRPr lang="ru-RU" sz="27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947167" y="1844824"/>
            <a:ext cx="7416823" cy="468051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4" name="Овал 3"/>
          <p:cNvSpPr/>
          <p:nvPr/>
        </p:nvSpPr>
        <p:spPr>
          <a:xfrm>
            <a:off x="1187624" y="2799234"/>
            <a:ext cx="648072" cy="20573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7740352" y="2852936"/>
            <a:ext cx="504056" cy="20573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7452320" y="2636912"/>
            <a:ext cx="504056" cy="20573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9776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60648"/>
            <a:ext cx="7704856" cy="1143000"/>
          </a:xfrm>
        </p:spPr>
        <p:txBody>
          <a:bodyPr>
            <a:no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800" b="1" dirty="0" smtClean="0"/>
              <a:t>Работая с полным текстом, пользователь имеет возможность:</a:t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400" dirty="0" smtClean="0"/>
              <a:t>1. Листать текст последовательно вперед и назад;</a:t>
            </a:r>
            <a:br>
              <a:rPr lang="ru-RU" sz="2400" dirty="0" smtClean="0"/>
            </a:br>
            <a:r>
              <a:rPr lang="ru-RU" sz="2400" dirty="0" smtClean="0"/>
              <a:t>2. Делать и, разумеется, удалять личные закладки в тексте, и соответственно листать по ранее сделанным закладкам; </a:t>
            </a:r>
            <a:br>
              <a:rPr lang="ru-RU" sz="2400" dirty="0" smtClean="0"/>
            </a:br>
            <a:r>
              <a:rPr lang="ru-RU" sz="2400" dirty="0" smtClean="0"/>
              <a:t>3.При формировании закладки есть возможность вводить заметки (т.е. делать произвольные примечания к закладке);</a:t>
            </a:r>
            <a:br>
              <a:rPr lang="ru-RU" sz="2400" dirty="0" smtClean="0"/>
            </a:br>
            <a:r>
              <a:rPr lang="ru-RU" sz="2400" dirty="0" smtClean="0"/>
              <a:t>4.Осуществлять навигацию по оглавлению;</a:t>
            </a:r>
            <a:br>
              <a:rPr lang="ru-RU" sz="2400" dirty="0" smtClean="0"/>
            </a:br>
            <a:r>
              <a:rPr lang="ru-RU" sz="2400" dirty="0" smtClean="0"/>
              <a:t>5.Менять масштаб изображения страницы;</a:t>
            </a:r>
            <a:br>
              <a:rPr lang="ru-RU" sz="2400" dirty="0" smtClean="0"/>
            </a:br>
            <a:r>
              <a:rPr lang="ru-RU" sz="2400" dirty="0" smtClean="0"/>
              <a:t>6.Выполнять поиск внутри текущего полного текста;</a:t>
            </a:r>
            <a:br>
              <a:rPr lang="ru-RU" sz="2400" dirty="0" smtClean="0"/>
            </a:br>
            <a:r>
              <a:rPr lang="ru-RU" sz="2400" dirty="0" smtClean="0"/>
              <a:t>7.Выставлять личную оценку тексту.</a:t>
            </a:r>
            <a:br>
              <a:rPr lang="ru-RU" sz="2400" dirty="0" smtClean="0"/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429125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2372" y="274638"/>
            <a:ext cx="8219256" cy="2074242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При переходе в определенную ЭБС со страницы электронного каталога,  кликаем по ссылке и попадаем на страницу нужного ресурса</a:t>
            </a:r>
            <a:endParaRPr lang="ru-RU" sz="2400" b="1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621085" y="2093987"/>
            <a:ext cx="7632848" cy="439248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5" name="Овал 4"/>
          <p:cNvSpPr/>
          <p:nvPr/>
        </p:nvSpPr>
        <p:spPr>
          <a:xfrm>
            <a:off x="971600" y="5348064"/>
            <a:ext cx="1224136" cy="38519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 стрелкой 6"/>
          <p:cNvCxnSpPr/>
          <p:nvPr/>
        </p:nvCxnSpPr>
        <p:spPr>
          <a:xfrm flipH="1">
            <a:off x="2267744" y="5517232"/>
            <a:ext cx="432048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1847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2372" y="274638"/>
            <a:ext cx="8219256" cy="2074242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При переходе в ЭБС пользователь руководствуется правилами авторизации и правилами работы с документом, регламентируемыми данным ресурсом</a:t>
            </a:r>
            <a:br>
              <a:rPr lang="ru-RU" sz="2800" b="1" dirty="0" smtClean="0"/>
            </a:br>
            <a:endParaRPr lang="ru-RU" sz="2800" b="1" dirty="0"/>
          </a:p>
        </p:txBody>
      </p:sp>
      <p:pic>
        <p:nvPicPr>
          <p:cNvPr id="6" name="Рисунок 5"/>
          <p:cNvPicPr/>
          <p:nvPr/>
        </p:nvPicPr>
        <p:blipFill>
          <a:blip r:embed="rId2"/>
          <a:stretch>
            <a:fillRect/>
          </a:stretch>
        </p:blipFill>
        <p:spPr>
          <a:xfrm>
            <a:off x="791580" y="2003697"/>
            <a:ext cx="7560840" cy="453650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3" name="Стрелка вправо 2"/>
          <p:cNvSpPr/>
          <p:nvPr/>
        </p:nvSpPr>
        <p:spPr>
          <a:xfrm flipH="1">
            <a:off x="6588224" y="2435380"/>
            <a:ext cx="288032" cy="12115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4548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6368" y="274638"/>
            <a:ext cx="8291264" cy="1642194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/>
              <a:t>Вход в электронную библиотеку</a:t>
            </a:r>
            <a:br>
              <a:rPr lang="ru-RU" sz="3600" b="1" dirty="0" smtClean="0"/>
            </a:br>
            <a:r>
              <a:rPr lang="ru-RU" sz="2700" b="1" dirty="0" smtClean="0"/>
              <a:t>Сайт университета     </a:t>
            </a:r>
            <a:r>
              <a:rPr lang="ru-RU" sz="2700" b="1" dirty="0" err="1" smtClean="0"/>
              <a:t>Инфоресурсы</a:t>
            </a:r>
            <a:r>
              <a:rPr lang="ru-RU" sz="2700" b="1" dirty="0" smtClean="0"/>
              <a:t>     Управление </a:t>
            </a:r>
            <a:r>
              <a:rPr lang="ru-RU" sz="2700" b="1" dirty="0"/>
              <a:t>библиотечно-информационных </a:t>
            </a:r>
            <a:r>
              <a:rPr lang="ru-RU" sz="2700" b="1" dirty="0" smtClean="0"/>
              <a:t>ресурсов</a:t>
            </a:r>
            <a:r>
              <a:rPr lang="ru-RU" sz="2700" dirty="0" smtClean="0"/>
              <a:t> </a:t>
            </a:r>
            <a:r>
              <a:rPr lang="ru-RU" sz="2700" b="1" dirty="0" smtClean="0"/>
              <a:t>    Электронный каталог</a:t>
            </a:r>
            <a:endParaRPr lang="ru-RU" sz="2700" b="1" dirty="0"/>
          </a:p>
        </p:txBody>
      </p:sp>
      <p:sp>
        <p:nvSpPr>
          <p:cNvPr id="5" name="Овал 4"/>
          <p:cNvSpPr/>
          <p:nvPr/>
        </p:nvSpPr>
        <p:spPr>
          <a:xfrm>
            <a:off x="5364088" y="2708920"/>
            <a:ext cx="792088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5364088" y="3212976"/>
            <a:ext cx="1224136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4139952" y="3789040"/>
            <a:ext cx="1440160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/>
          <p:nvPr/>
        </p:nvPicPr>
        <p:blipFill>
          <a:blip r:embed="rId2"/>
          <a:stretch>
            <a:fillRect/>
          </a:stretch>
        </p:blipFill>
        <p:spPr>
          <a:xfrm>
            <a:off x="755576" y="2063527"/>
            <a:ext cx="7833667" cy="468052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9" name="Стрелка вправо 8"/>
          <p:cNvSpPr/>
          <p:nvPr/>
        </p:nvSpPr>
        <p:spPr>
          <a:xfrm>
            <a:off x="3851920" y="931125"/>
            <a:ext cx="216024" cy="87075"/>
          </a:xfrm>
          <a:prstGeom prst="rightArrow">
            <a:avLst>
              <a:gd name="adj1" fmla="val 50000"/>
              <a:gd name="adj2" fmla="val 36897"/>
            </a:avLst>
          </a:prstGeom>
          <a:solidFill>
            <a:srgbClr val="FF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>
            <a:off x="5940152" y="931124"/>
            <a:ext cx="216024" cy="87075"/>
          </a:xfrm>
          <a:prstGeom prst="rightArrow">
            <a:avLst>
              <a:gd name="adj1" fmla="val 50000"/>
              <a:gd name="adj2" fmla="val 36897"/>
            </a:avLst>
          </a:prstGeom>
          <a:solidFill>
            <a:srgbClr val="FF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>
            <a:off x="6359549" y="1290883"/>
            <a:ext cx="216024" cy="87075"/>
          </a:xfrm>
          <a:prstGeom prst="rightArrow">
            <a:avLst>
              <a:gd name="adj1" fmla="val 50000"/>
              <a:gd name="adj2" fmla="val 36897"/>
            </a:avLst>
          </a:prstGeom>
          <a:solidFill>
            <a:srgbClr val="FF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4174815" y="2731790"/>
            <a:ext cx="792088" cy="28803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4067944" y="2420888"/>
            <a:ext cx="792088" cy="28803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4932040" y="3320988"/>
            <a:ext cx="792088" cy="10801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8375" y="332656"/>
            <a:ext cx="8435280" cy="1066130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100" b="1" dirty="0" smtClean="0"/>
              <a:t>Правила авторизации в </a:t>
            </a:r>
            <a:br>
              <a:rPr lang="ru-RU" sz="3100" b="1" dirty="0" smtClean="0"/>
            </a:br>
            <a:r>
              <a:rPr lang="ru-RU" sz="3100" b="1" dirty="0" smtClean="0"/>
              <a:t>Электронной библиотеке Белгородского ГАУ</a:t>
            </a:r>
            <a:br>
              <a:rPr lang="ru-RU" sz="3100" b="1" dirty="0" smtClean="0"/>
            </a:br>
            <a:r>
              <a:rPr lang="ru-RU" sz="2000" dirty="0" smtClean="0"/>
              <a:t>В поле «Логин» вносим фамилию без инициалов, </a:t>
            </a:r>
            <a:br>
              <a:rPr lang="ru-RU" sz="2000" dirty="0" smtClean="0"/>
            </a:br>
            <a:r>
              <a:rPr lang="ru-RU" sz="2000" dirty="0" smtClean="0"/>
              <a:t>в поле «Пароль» : </a:t>
            </a:r>
            <a:r>
              <a:rPr lang="ru-RU" sz="2000" dirty="0"/>
              <a:t>для студентов – номер студенческого </a:t>
            </a:r>
            <a:r>
              <a:rPr lang="ru-RU" sz="2000" dirty="0" smtClean="0"/>
              <a:t>билета,</a:t>
            </a:r>
            <a:br>
              <a:rPr lang="ru-RU" sz="2000" dirty="0" smtClean="0"/>
            </a:br>
            <a:r>
              <a:rPr lang="ru-RU" sz="2000" dirty="0" smtClean="0"/>
              <a:t> </a:t>
            </a:r>
            <a:r>
              <a:rPr lang="ru-RU" sz="2000" dirty="0"/>
              <a:t>для сотрудников университета – номер, выданный в библиотеке при </a:t>
            </a:r>
            <a:r>
              <a:rPr lang="ru-RU" sz="2000" dirty="0" smtClean="0"/>
              <a:t>регистрации.</a:t>
            </a:r>
            <a:br>
              <a:rPr lang="ru-RU" sz="2000" dirty="0" smtClean="0"/>
            </a:br>
            <a:r>
              <a:rPr lang="ru-RU" sz="2000" dirty="0" smtClean="0"/>
              <a:t>Нажимаем клавишу «Войти»</a:t>
            </a:r>
            <a:br>
              <a:rPr lang="ru-RU" sz="2000" dirty="0" smtClean="0"/>
            </a:br>
            <a:endParaRPr lang="ru-RU" dirty="0"/>
          </a:p>
        </p:txBody>
      </p:sp>
      <p:pic>
        <p:nvPicPr>
          <p:cNvPr id="9" name="Рисунок 8"/>
          <p:cNvPicPr/>
          <p:nvPr/>
        </p:nvPicPr>
        <p:blipFill>
          <a:blip r:embed="rId2"/>
          <a:stretch>
            <a:fillRect/>
          </a:stretch>
        </p:blipFill>
        <p:spPr>
          <a:xfrm>
            <a:off x="958424" y="2035696"/>
            <a:ext cx="7227152" cy="424847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3" name="Овал 2"/>
          <p:cNvSpPr/>
          <p:nvPr/>
        </p:nvSpPr>
        <p:spPr>
          <a:xfrm>
            <a:off x="1425352" y="3501008"/>
            <a:ext cx="770384" cy="36004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4737720" y="3501008"/>
            <a:ext cx="770384" cy="36004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>
            <a:off x="7020272" y="3618732"/>
            <a:ext cx="489204" cy="121158"/>
          </a:xfrm>
          <a:prstGeom prst="rightArrow">
            <a:avLst/>
          </a:prstGeom>
          <a:solidFill>
            <a:srgbClr val="FF0000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После авторизации на экране появляется Формуляр читателя </a:t>
            </a:r>
            <a:br>
              <a:rPr lang="ru-RU" sz="2000" b="1" dirty="0" smtClean="0"/>
            </a:br>
            <a:r>
              <a:rPr lang="ru-RU" sz="2000" b="1" dirty="0" smtClean="0"/>
              <a:t> с указанием полных Фамилии, Имени, Отчества. Можно приступать к поиску</a:t>
            </a:r>
            <a:endParaRPr lang="ru-RU" sz="2000" b="1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971600" y="1556791"/>
            <a:ext cx="7200800" cy="474736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4" name="Овал 3"/>
          <p:cNvSpPr/>
          <p:nvPr/>
        </p:nvSpPr>
        <p:spPr>
          <a:xfrm>
            <a:off x="6969968" y="1988840"/>
            <a:ext cx="914400" cy="21602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6012160" y="2204864"/>
            <a:ext cx="914400" cy="43204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6224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584176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>Поиск в электронной библиотеке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800" dirty="0" smtClean="0"/>
              <a:t>Осуществляется единый библиографический и </a:t>
            </a:r>
            <a:r>
              <a:rPr lang="ru-RU" sz="1800" dirty="0"/>
              <a:t>полнотекстовый </a:t>
            </a:r>
            <a:r>
              <a:rPr lang="ru-RU" sz="1800" dirty="0" smtClean="0"/>
              <a:t>поиск по всем  Базам данных электронного каталога. В</a:t>
            </a:r>
            <a:r>
              <a:rPr lang="ru-RU" sz="1800" b="1" dirty="0" smtClean="0"/>
              <a:t> </a:t>
            </a:r>
            <a:r>
              <a:rPr lang="ru-RU" sz="1800" dirty="0"/>
              <a:t>строку </a:t>
            </a:r>
            <a:r>
              <a:rPr lang="ru-RU" sz="1800" b="1" dirty="0"/>
              <a:t>Я ИЩУ </a:t>
            </a:r>
            <a:r>
              <a:rPr lang="ru-RU" sz="1800" dirty="0"/>
              <a:t>помимо терминов, определяющих тематику запроса, можно вводить – в произвольном порядке и произвольной форме - любые элементы библиографического описания: фамилии авторов, заглавия</a:t>
            </a:r>
            <a:r>
              <a:rPr lang="ru-RU" sz="1800" dirty="0" smtClean="0"/>
              <a:t>, </a:t>
            </a:r>
            <a:r>
              <a:rPr lang="ru-RU" sz="1800" dirty="0"/>
              <a:t>название издательств, год издания и др.</a:t>
            </a:r>
            <a:br>
              <a:rPr lang="ru-RU" sz="1800" dirty="0"/>
            </a:br>
            <a:r>
              <a:rPr lang="ru-RU" sz="1600" dirty="0" smtClean="0"/>
              <a:t> </a:t>
            </a:r>
            <a:endParaRPr lang="ru-RU" sz="1600" dirty="0"/>
          </a:p>
        </p:txBody>
      </p:sp>
      <p:pic>
        <p:nvPicPr>
          <p:cNvPr id="5" name="Рисунок 4"/>
          <p:cNvPicPr/>
          <p:nvPr/>
        </p:nvPicPr>
        <p:blipFill>
          <a:blip r:embed="rId2"/>
          <a:stretch>
            <a:fillRect/>
          </a:stretch>
        </p:blipFill>
        <p:spPr>
          <a:xfrm>
            <a:off x="827585" y="1988840"/>
            <a:ext cx="7488831" cy="460851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3" name="Овал 2"/>
          <p:cNvSpPr/>
          <p:nvPr/>
        </p:nvSpPr>
        <p:spPr>
          <a:xfrm>
            <a:off x="1691680" y="3356992"/>
            <a:ext cx="914400" cy="21602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3331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>Результат поиска</a:t>
            </a:r>
            <a:br>
              <a:rPr lang="ru-RU" sz="2800" b="1" dirty="0" smtClean="0"/>
            </a:br>
            <a:r>
              <a:rPr lang="ru-RU" sz="2000" b="1" dirty="0" smtClean="0"/>
              <a:t> представляется </a:t>
            </a:r>
            <a:r>
              <a:rPr lang="ru-RU" sz="2000" b="1" dirty="0"/>
              <a:t>в виде списка документов (т.е. библиографических описаний изданий) в порядке убывания их релевантности. В </a:t>
            </a:r>
            <a:r>
              <a:rPr lang="ru-RU" sz="2000" b="1" dirty="0" smtClean="0"/>
              <a:t>случае, </a:t>
            </a:r>
            <a:r>
              <a:rPr lang="ru-RU" sz="2000" b="1" dirty="0"/>
              <a:t>если применялся полнотекстовый поиск, с каждым документом связан список релевантных страниц полного </a:t>
            </a:r>
            <a:r>
              <a:rPr lang="ru-RU" sz="2000" b="1" dirty="0" smtClean="0"/>
              <a:t>текста.  Список найденных  документов выдается порционно, по 5 изданий</a:t>
            </a:r>
            <a:endParaRPr lang="ru-RU" sz="2000" b="1" dirty="0"/>
          </a:p>
        </p:txBody>
      </p:sp>
      <p:pic>
        <p:nvPicPr>
          <p:cNvPr id="5" name="Рисунок 4"/>
          <p:cNvPicPr/>
          <p:nvPr/>
        </p:nvPicPr>
        <p:blipFill>
          <a:blip r:embed="rId2"/>
          <a:stretch>
            <a:fillRect/>
          </a:stretch>
        </p:blipFill>
        <p:spPr>
          <a:xfrm>
            <a:off x="756368" y="2143522"/>
            <a:ext cx="7632849" cy="439248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Овал 5"/>
          <p:cNvSpPr/>
          <p:nvPr/>
        </p:nvSpPr>
        <p:spPr>
          <a:xfrm>
            <a:off x="1259632" y="4329100"/>
            <a:ext cx="720080" cy="9144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1569368" y="2852936"/>
            <a:ext cx="914400" cy="21602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0" name="Прямая со стрелкой 19"/>
          <p:cNvCxnSpPr/>
          <p:nvPr/>
        </p:nvCxnSpPr>
        <p:spPr>
          <a:xfrm flipV="1">
            <a:off x="1068041" y="5117613"/>
            <a:ext cx="191591" cy="183595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8074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199" y="341784"/>
            <a:ext cx="8229600" cy="1143000"/>
          </a:xfrm>
        </p:spPr>
        <p:txBody>
          <a:bodyPr>
            <a:noAutofit/>
          </a:bodyPr>
          <a:lstStyle/>
          <a:p>
            <a:r>
              <a:rPr lang="ru-RU" sz="2000" b="1" dirty="0" smtClean="0"/>
              <a:t>Список документов представлен, как правило, по </a:t>
            </a:r>
            <a:r>
              <a:rPr lang="ru-RU" sz="2000" b="1" u="sng" dirty="0" smtClean="0"/>
              <a:t>Базе книг </a:t>
            </a:r>
            <a:r>
              <a:rPr lang="ru-RU" sz="2000" b="1" dirty="0" smtClean="0"/>
              <a:t>с указанием  их количества. Одновременно выдается количество найденных документов по данному запросу по всем Базам данных (с указанием их количества)</a:t>
            </a:r>
            <a:endParaRPr lang="ru-RU" sz="2000" b="1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863799" y="1628801"/>
            <a:ext cx="7632847" cy="468051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3" name="Овал 2"/>
          <p:cNvSpPr/>
          <p:nvPr/>
        </p:nvSpPr>
        <p:spPr>
          <a:xfrm>
            <a:off x="2771800" y="3573016"/>
            <a:ext cx="216024" cy="21602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1497360" y="1988840"/>
            <a:ext cx="914400" cy="24585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1721768" y="2412504"/>
            <a:ext cx="914400" cy="22440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899592" y="2996952"/>
            <a:ext cx="822176" cy="28803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 стрелкой 9"/>
          <p:cNvCxnSpPr/>
          <p:nvPr/>
        </p:nvCxnSpPr>
        <p:spPr>
          <a:xfrm flipH="1" flipV="1">
            <a:off x="2051720" y="2198688"/>
            <a:ext cx="127248" cy="21381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H="1">
            <a:off x="1619672" y="2636912"/>
            <a:ext cx="559296" cy="36004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Овал 33"/>
          <p:cNvSpPr/>
          <p:nvPr/>
        </p:nvSpPr>
        <p:spPr>
          <a:xfrm>
            <a:off x="2699792" y="2996952"/>
            <a:ext cx="216024" cy="21602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dirty="0"/>
          </a:p>
        </p:txBody>
      </p:sp>
      <p:sp>
        <p:nvSpPr>
          <p:cNvPr id="35" name="Овал 34"/>
          <p:cNvSpPr/>
          <p:nvPr/>
        </p:nvSpPr>
        <p:spPr>
          <a:xfrm>
            <a:off x="4283968" y="2996952"/>
            <a:ext cx="216024" cy="21602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dirty="0"/>
          </a:p>
        </p:txBody>
      </p:sp>
      <p:sp>
        <p:nvSpPr>
          <p:cNvPr id="36" name="Овал 35"/>
          <p:cNvSpPr/>
          <p:nvPr/>
        </p:nvSpPr>
        <p:spPr>
          <a:xfrm>
            <a:off x="5076056" y="2996952"/>
            <a:ext cx="216024" cy="21602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dirty="0"/>
          </a:p>
        </p:txBody>
      </p:sp>
      <p:sp>
        <p:nvSpPr>
          <p:cNvPr id="37" name="Овал 36"/>
          <p:cNvSpPr/>
          <p:nvPr/>
        </p:nvSpPr>
        <p:spPr>
          <a:xfrm>
            <a:off x="5796136" y="2996952"/>
            <a:ext cx="216024" cy="21602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dirty="0"/>
          </a:p>
        </p:txBody>
      </p:sp>
      <p:sp>
        <p:nvSpPr>
          <p:cNvPr id="38" name="Овал 37"/>
          <p:cNvSpPr/>
          <p:nvPr/>
        </p:nvSpPr>
        <p:spPr>
          <a:xfrm>
            <a:off x="7981664" y="3012579"/>
            <a:ext cx="216024" cy="21602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dirty="0"/>
          </a:p>
        </p:txBody>
      </p:sp>
      <p:sp>
        <p:nvSpPr>
          <p:cNvPr id="39" name="Овал 38"/>
          <p:cNvSpPr/>
          <p:nvPr/>
        </p:nvSpPr>
        <p:spPr>
          <a:xfrm>
            <a:off x="6876256" y="2996952"/>
            <a:ext cx="216024" cy="21602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3384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Библиографический поиск можно конкретизировать, применяя следующие параметры поиска: автор , заглавие, тематика, вид издания, год издания и др.</a:t>
            </a:r>
            <a:endParaRPr lang="ru-RU" sz="2000" b="1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800895" y="1484784"/>
            <a:ext cx="7542211" cy="453650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5" name="Овал 4"/>
          <p:cNvSpPr/>
          <p:nvPr/>
        </p:nvSpPr>
        <p:spPr>
          <a:xfrm>
            <a:off x="755576" y="3140968"/>
            <a:ext cx="576064" cy="28803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1331640" y="3284984"/>
            <a:ext cx="288032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8150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Результаты поиска, например, </a:t>
            </a:r>
            <a:r>
              <a:rPr lang="ru-RU" sz="2800" b="1" u="sng" dirty="0" smtClean="0"/>
              <a:t>по автору</a:t>
            </a:r>
            <a:r>
              <a:rPr lang="ru-RU" sz="2800" b="1" dirty="0" smtClean="0"/>
              <a:t>, также будут представлены по всем Базам данных</a:t>
            </a:r>
            <a:endParaRPr lang="ru-RU" sz="2800" b="1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755576" y="1482874"/>
            <a:ext cx="7560840" cy="489654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4" name="Овал 3"/>
          <p:cNvSpPr/>
          <p:nvPr/>
        </p:nvSpPr>
        <p:spPr>
          <a:xfrm>
            <a:off x="1475656" y="2708920"/>
            <a:ext cx="914400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 стрелкой 5"/>
          <p:cNvCxnSpPr/>
          <p:nvPr/>
        </p:nvCxnSpPr>
        <p:spPr>
          <a:xfrm flipV="1">
            <a:off x="1932856" y="2132856"/>
            <a:ext cx="0" cy="50405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Овал 12"/>
          <p:cNvSpPr/>
          <p:nvPr/>
        </p:nvSpPr>
        <p:spPr>
          <a:xfrm>
            <a:off x="1403648" y="1916832"/>
            <a:ext cx="914400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755576" y="4365104"/>
            <a:ext cx="914400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5" name="Прямая со стрелкой 14"/>
          <p:cNvCxnSpPr/>
          <p:nvPr/>
        </p:nvCxnSpPr>
        <p:spPr>
          <a:xfrm flipH="1">
            <a:off x="1331640" y="2924944"/>
            <a:ext cx="601216" cy="136815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1691680" y="4473116"/>
            <a:ext cx="304800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6258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1471</TotalTime>
  <Words>149</Words>
  <Application>Microsoft Office PowerPoint</Application>
  <PresentationFormat>Экран (4:3)</PresentationFormat>
  <Paragraphs>18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Вход в электронную библиотеку Сайт университета     Инфоресурсы     Управление библиотечно-информационных ресурсов     Электронный каталог</vt:lpstr>
      <vt:lpstr>  Правила авторизации в  Электронной библиотеке Белгородского ГАУ В поле «Логин» вносим фамилию без инициалов,  в поле «Пароль» : для студентов – номер студенческого билета,  для сотрудников университета – номер, выданный в библиотеке при регистрации. Нажимаем клавишу «Войти» </vt:lpstr>
      <vt:lpstr>После авторизации на экране появляется Формуляр читателя   с указанием полных Фамилии, Имени, Отчества. Можно приступать к поиску</vt:lpstr>
      <vt:lpstr> Поиск в электронной библиотеке Осуществляется единый библиографический и полнотекстовый поиск по всем  Базам данных электронного каталога. В строку Я ИЩУ помимо терминов, определяющих тематику запроса, можно вводить – в произвольном порядке и произвольной форме - любые элементы библиографического описания: фамилии авторов, заглавия, название издательств, год издания и др.  </vt:lpstr>
      <vt:lpstr> Результат поиска  представляется в виде списка документов (т.е. библиографических описаний изданий) в порядке убывания их релевантности. В случае, если применялся полнотекстовый поиск, с каждым документом связан список релевантных страниц полного текста.  Список найденных  документов выдается порционно, по 5 изданий</vt:lpstr>
      <vt:lpstr>Список документов представлен, как правило, по Базе книг с указанием  их количества. Одновременно выдается количество найденных документов по данному запросу по всем Базам данных (с указанием их количества)</vt:lpstr>
      <vt:lpstr>Библиографический поиск можно конкретизировать, применяя следующие параметры поиска: автор , заглавие, тематика, вид издания, год издания и др.</vt:lpstr>
      <vt:lpstr>Результаты поиска, например, по автору, также будут представлены по всем Базам данных</vt:lpstr>
      <vt:lpstr>     В конце каждой порции найденных документов пользователю предлагается: 1. Просмотреть отмеченные документы; 2. Сохранить/распечатать результаты поиска; при этом есть возможность указать исходные документы (все, отмеченные, кроме отмеченных), порядок сортировки (по заголовку, по году издания, по дате поступления) и формат представления документов; 3. Сохранить текущий запрос в качестве личного постоянного запроса; при этом есть возможность дать наименование запросу на естественном языке. </vt:lpstr>
      <vt:lpstr>Кликнув по слову «Экземпляры», можно узнать количество экземпляров определённого издания в разных структурных подразделениях библиотеки. Кликнув «Учебная литература»,  - познакомиться с распределением издания по направлениям подготовки и специальностям</vt:lpstr>
      <vt:lpstr>  Описание каждого документа содержит ссылки на полный текст (при его наличии). В зависимости от прав доступа пользователю могут быть предоставлены две возможности: скачать полный текст и/или просматривать его постранично. </vt:lpstr>
      <vt:lpstr>Работа с полным текстом В случае постраничного просмотра каждая страница полного текста представляется в виде «картинки» с цветовой маркировкой слов запроса</vt:lpstr>
      <vt:lpstr>                Работая с полным текстом, пользователь имеет возможность:  1. Листать текст последовательно вперед и назад; 2. Делать и, разумеется, удалять личные закладки в тексте, и соответственно листать по ранее сделанным закладкам;  3.При формировании закладки есть возможность вводить заметки (т.е. делать произвольные примечания к закладке); 4.Осуществлять навигацию по оглавлению; 5.Менять масштаб изображения страницы; 6.Выполнять поиск внутри текущего полного текста; 7.Выставлять личную оценку тексту. </vt:lpstr>
      <vt:lpstr>При переходе в определенную ЭБС со страницы электронного каталога,  кликаем по ссылке и попадаем на страницу нужного ресурса</vt:lpstr>
      <vt:lpstr>При переходе в ЭБС пользователь руководствуется правилами авторизации и правилами работы с документом, регламентируемыми данным ресурсом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Электронная библиотека Белгородского ГАУ</dc:title>
  <cp:lastModifiedBy>Крисанова Татьяна Николаевна</cp:lastModifiedBy>
  <cp:revision>169</cp:revision>
  <dcterms:modified xsi:type="dcterms:W3CDTF">2020-06-01T06:00:06Z</dcterms:modified>
</cp:coreProperties>
</file>